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5" r:id="rId6"/>
    <p:sldId id="260" r:id="rId7"/>
    <p:sldId id="262" r:id="rId8"/>
    <p:sldId id="266" r:id="rId9"/>
    <p:sldId id="263" r:id="rId10"/>
    <p:sldId id="267" r:id="rId11"/>
    <p:sldId id="264" r:id="rId12"/>
    <p:sldId id="268" r:id="rId13"/>
  </p:sldIdLst>
  <p:sldSz cx="9144000" cy="6858000" type="screen4x3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09D03B-549B-47D6-BD80-B88448F1D749}" type="datetimeFigureOut">
              <a:rPr lang="fr-FR" smtClean="0"/>
              <a:t>24/09/2015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C388A-0F21-4E48-B96A-2522A1C645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5767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BC1E6-A57F-4BE2-BA4A-748CC4A1836C}" type="datetimeFigureOut">
              <a:rPr lang="fr-FR" smtClean="0"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111C70-1022-47BF-B505-559BA2008B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477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388D8AE-A6AE-4D00-9C61-C529EB85BFC7}" type="datetime1">
              <a:rPr lang="fr-FR" smtClean="0"/>
              <a:t>24/09/2015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9E77CA-A1F6-4146-8973-919D4916BED8}" type="datetime1">
              <a:rPr lang="fr-FR" smtClean="0"/>
              <a:t>24/09/2015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8E6B15-796F-48B7-A23F-0F3B1C020DE4}" type="datetime1">
              <a:rPr lang="fr-FR" smtClean="0"/>
              <a:t>24/09/2015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9809E2-E9FC-4DC3-B7C0-6CFA7153102A}" type="datetime1">
              <a:rPr lang="fr-FR" smtClean="0"/>
              <a:t>24/09/2015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8F85AA-E659-444E-B054-C569A419B3D1}" type="datetime1">
              <a:rPr lang="fr-FR" smtClean="0"/>
              <a:t>24/09/2015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41B84-2937-4605-8670-AEDC1B08F6F1}" type="datetime1">
              <a:rPr lang="fr-FR" smtClean="0"/>
              <a:t>24/09/2015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77EA2-483F-4818-9995-AC705553234E}" type="datetime1">
              <a:rPr lang="fr-FR" smtClean="0"/>
              <a:t>24/09/2015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A72F8-A4F9-41F5-9CCE-2350A11CA8DA}" type="datetime1">
              <a:rPr lang="fr-FR" smtClean="0"/>
              <a:t>24/09/2015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F957DC9-988F-4846-A2A0-42E9A9D30AC9}" type="datetime1">
              <a:rPr lang="fr-FR" smtClean="0"/>
              <a:t>24/09/2015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4B5D951-E52E-448F-89C3-6958B99F9123}" type="datetime1">
              <a:rPr lang="fr-FR" smtClean="0"/>
              <a:t>24/09/2015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D7C4378-7A0E-48D3-B8EB-2432D53ED8CE}" type="datetime1">
              <a:rPr lang="fr-FR" smtClean="0"/>
              <a:t>24/09/2015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2000">
              <a:schemeClr val="accent1">
                <a:tint val="66000"/>
                <a:satMod val="160000"/>
                <a:alpha val="74000"/>
                <a:lumMod val="32000"/>
                <a:lumOff val="68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2130CBE-5DF7-4B74-8303-78D929643390}" type="datetime1">
              <a:rPr lang="fr-FR" smtClean="0"/>
              <a:t>24/09/2015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fr-FR" smtClean="0"/>
              <a:t>DRSM Nord-Est-ELSM08-Dr JCG/PHM//SV-VG-Projet d'entreprise     03/08/2015 - Restreint</a:t>
            </a: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DD66FE-283B-47ED-A4AD-6D8BFAA018A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2734072" cy="866527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latin typeface="Broadway" panose="04040905080B02020502" pitchFamily="82" charset="0"/>
              </a:rPr>
              <a:t>CNAMTS</a:t>
            </a:r>
            <a:endParaRPr lang="fr-FR" dirty="0">
              <a:latin typeface="Broadway" panose="04040905080B02020502" pitchFamily="82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55576" y="2337016"/>
            <a:ext cx="7704856" cy="1308007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fr-FR" sz="3600" b="1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</a:rPr>
              <a:t>         PROJET DE SERVICE</a:t>
            </a:r>
            <a:endParaRPr lang="fr-FR" sz="3600" dirty="0" smtClean="0">
              <a:latin typeface="Broadway" panose="04040905080B02020502" pitchFamily="82" charset="0"/>
            </a:endParaRPr>
          </a:p>
          <a:p>
            <a:pPr algn="ctr"/>
            <a:r>
              <a:rPr lang="fr-FR" sz="3600" b="1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</a:rPr>
              <a:t>          ELSM DES ARDENNES</a:t>
            </a:r>
            <a:endParaRPr lang="fr-FR" sz="3600" dirty="0">
              <a:latin typeface="Broadway" panose="04040905080B02020502" pitchFamily="82" charset="0"/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732240" y="4437112"/>
            <a:ext cx="2158008" cy="86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600" b="1" dirty="0" smtClean="0">
                <a:latin typeface="Broadway" panose="04040905080B02020502" pitchFamily="82" charset="0"/>
              </a:rPr>
              <a:t>2015</a:t>
            </a:r>
            <a:endParaRPr lang="fr-FR" sz="3600" dirty="0">
              <a:latin typeface="Broadway" panose="04040905080B02020502" pitchFamily="82" charset="0"/>
            </a:endParaRP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411760" y="6311302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7" name="Picture 5" descr="logo_drsm_NE_moyen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517232"/>
            <a:ext cx="1440160" cy="938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884249" y="2384814"/>
            <a:ext cx="1269861" cy="1174544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63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2000">
              <a:schemeClr val="accent1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574603" y="2924944"/>
            <a:ext cx="82296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Axe </a:t>
            </a:r>
            <a:r>
              <a:rPr lang="fr-FR" sz="40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3 «Nos collaborateurs»</a:t>
            </a:r>
            <a:r>
              <a:rPr lang="fr-FR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 </a:t>
            </a:r>
            <a:r>
              <a:rPr lang="fr-FR" sz="40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:</a:t>
            </a:r>
            <a:endParaRPr lang="fr-FR" sz="40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latin typeface="Broadway" panose="04040905080B02020502" pitchFamily="82" charset="0"/>
              <a:ea typeface="+mn-ea"/>
              <a:cs typeface="+mn-cs"/>
            </a:endParaRPr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4171250" y="1484784"/>
            <a:ext cx="1036306" cy="958520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192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4032448"/>
          </a:xfrm>
        </p:spPr>
        <p:txBody>
          <a:bodyPr>
            <a:normAutofit fontScale="92500" lnSpcReduction="20000"/>
          </a:bodyPr>
          <a:lstStyle/>
          <a:p>
            <a:pPr marL="268287" indent="0">
              <a:buNone/>
            </a:pPr>
            <a:endParaRPr lang="fr-FR" sz="1600" dirty="0"/>
          </a:p>
          <a:p>
            <a:pPr lvl="1"/>
            <a:r>
              <a:rPr lang="fr-FR" sz="2000" u="sng" dirty="0" smtClean="0"/>
              <a:t>A) Performance efficience</a:t>
            </a:r>
          </a:p>
          <a:p>
            <a:pPr lvl="1"/>
            <a:endParaRPr lang="fr-FR" sz="600" i="1" u="sng" dirty="0" smtClean="0"/>
          </a:p>
          <a:p>
            <a:pPr lvl="0"/>
            <a:r>
              <a:rPr lang="fr-FR" sz="2000" i="1" u="sng" dirty="0" smtClean="0"/>
              <a:t>OS </a:t>
            </a:r>
            <a:r>
              <a:rPr lang="fr-FR" sz="2000" i="1" u="sng" dirty="0"/>
              <a:t>n°1 : renforcer la </a:t>
            </a:r>
            <a:r>
              <a:rPr lang="fr-FR" sz="2000" i="1" u="sng" dirty="0" smtClean="0"/>
              <a:t>qualité de circulation </a:t>
            </a:r>
            <a:r>
              <a:rPr lang="fr-FR" sz="2000" i="1" u="sng" dirty="0"/>
              <a:t>de l’information </a:t>
            </a:r>
            <a:r>
              <a:rPr lang="fr-FR" sz="1000" i="1" u="sng" dirty="0"/>
              <a:t>(OS 3 projet d’entreprise</a:t>
            </a:r>
            <a:r>
              <a:rPr lang="fr-FR" sz="1000" i="1" u="sng" dirty="0" smtClean="0"/>
              <a:t>)</a:t>
            </a:r>
          </a:p>
          <a:p>
            <a:pPr lvl="0"/>
            <a:endParaRPr lang="fr-FR" sz="600" dirty="0"/>
          </a:p>
          <a:p>
            <a:pPr marL="365125" lvl="0" indent="-101600">
              <a:buFont typeface="Wingdings" panose="05000000000000000000" pitchFamily="2" charset="2"/>
              <a:buChar char="§"/>
              <a:tabLst>
                <a:tab pos="1344613" algn="l"/>
              </a:tabLst>
            </a:pPr>
            <a:r>
              <a:rPr lang="fr-FR" sz="1600" dirty="0"/>
              <a:t>OOP n° 1 : initier chaque début de semaine la réunion de chaque pôle CPR2A et </a:t>
            </a:r>
            <a:r>
              <a:rPr lang="fr-FR" sz="1600" dirty="0" smtClean="0"/>
              <a:t>	GDR</a:t>
            </a:r>
            <a:endParaRPr lang="fr-FR" sz="1600" dirty="0"/>
          </a:p>
          <a:p>
            <a:pPr marL="365125" lvl="0" indent="-101600">
              <a:buFont typeface="Wingdings" panose="05000000000000000000" pitchFamily="2" charset="2"/>
              <a:buChar char="§"/>
            </a:pPr>
            <a:r>
              <a:rPr lang="fr-FR" sz="1600" dirty="0"/>
              <a:t>OOP n° 2 : passer de 1 à 2 CODIL élargis par an</a:t>
            </a:r>
          </a:p>
          <a:p>
            <a:pPr marL="268287" indent="0">
              <a:buNone/>
            </a:pPr>
            <a:endParaRPr lang="fr-FR" sz="1600" dirty="0"/>
          </a:p>
          <a:p>
            <a:pPr marL="268287" indent="0">
              <a:buNone/>
            </a:pPr>
            <a:endParaRPr lang="fr-FR" sz="1600" dirty="0"/>
          </a:p>
          <a:p>
            <a:pPr lvl="1"/>
            <a:endParaRPr lang="fr-FR" sz="600" dirty="0" smtClean="0"/>
          </a:p>
          <a:p>
            <a:r>
              <a:rPr lang="fr-FR" sz="2000" i="1" u="sng" dirty="0"/>
              <a:t>OS </a:t>
            </a:r>
            <a:r>
              <a:rPr lang="fr-FR" sz="2000" i="1" u="sng" dirty="0" smtClean="0"/>
              <a:t>n°2</a:t>
            </a:r>
            <a:r>
              <a:rPr lang="fr-FR" sz="2000" i="1" u="sng" dirty="0"/>
              <a:t> : améliorer la prise en compte de la dimension humaine en intégrant la notion de bien-être au travail dans la stratégie managériale locale </a:t>
            </a:r>
            <a:r>
              <a:rPr lang="fr-FR" sz="1000" i="1" u="sng" dirty="0"/>
              <a:t>(OS 7 projet d’entreprise)</a:t>
            </a:r>
            <a:endParaRPr lang="fr-FR" sz="1000" dirty="0"/>
          </a:p>
          <a:p>
            <a:pPr marL="365125" indent="-96838">
              <a:buFont typeface="Wingdings" panose="05000000000000000000" pitchFamily="2" charset="2"/>
              <a:buChar char="§"/>
            </a:pPr>
            <a:endParaRPr lang="fr-FR" sz="600" dirty="0" smtClean="0"/>
          </a:p>
          <a:p>
            <a:pPr marL="365125" indent="-96838">
              <a:buFont typeface="Wingdings" panose="05000000000000000000" pitchFamily="2" charset="2"/>
              <a:buChar char="§"/>
              <a:tabLst>
                <a:tab pos="1347788" algn="l"/>
              </a:tabLst>
            </a:pPr>
            <a:r>
              <a:rPr lang="fr-FR" sz="1600" dirty="0" smtClean="0"/>
              <a:t>OOP n° 1 : mettre en place les cercles de progrès au rythme de 2 thèmes par an (ou passer de 1 à 2)</a:t>
            </a:r>
            <a:endParaRPr lang="fr-FR" sz="16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40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       Axe 3 «</a:t>
            </a:r>
            <a:r>
              <a:rPr lang="fr-FR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 Nos collaborateurs » </a:t>
            </a:r>
            <a:r>
              <a:rPr lang="fr-FR" sz="40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:</a:t>
            </a:r>
            <a:endParaRPr lang="fr-FR" sz="40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latin typeface="Broadway" panose="04040905080B02020502" pitchFamily="82" charset="0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5" name="Picture 5" descr="logo_drsm_NE_moyen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23714"/>
            <a:ext cx="720080" cy="46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526372" y="332656"/>
            <a:ext cx="733260" cy="678221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84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pPr algn="ctr"/>
            <a:r>
              <a:rPr lang="fr-FR" dirty="0" smtClean="0">
                <a:latin typeface="Broadway" panose="04040905080B02020502" pitchFamily="82" charset="0"/>
              </a:rPr>
              <a:t>Merci de votre attention !</a:t>
            </a:r>
            <a:endParaRPr lang="fr-FR" dirty="0">
              <a:latin typeface="Broadway" panose="04040905080B02020502" pitchFamily="82" charset="0"/>
            </a:endParaRPr>
          </a:p>
        </p:txBody>
      </p:sp>
      <p:sp>
        <p:nvSpPr>
          <p:cNvPr id="6" name="Espace réservé du pied de page 3"/>
          <p:cNvSpPr txBox="1">
            <a:spLocks/>
          </p:cNvSpPr>
          <p:nvPr/>
        </p:nvSpPr>
        <p:spPr>
          <a:xfrm>
            <a:off x="3203848" y="6381328"/>
            <a:ext cx="5940152" cy="288032"/>
          </a:xfrm>
          <a:prstGeom prst="rect">
            <a:avLst/>
          </a:prstGeom>
        </p:spPr>
        <p:txBody>
          <a:bodyPr vert="horz" anchor="b"/>
          <a:lstStyle>
            <a:defPPr>
              <a:defRPr lang="fr-F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7522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08511"/>
          </a:xfrm>
        </p:spPr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C’est une démarche participative qui doit aboutir à un projet </a:t>
            </a:r>
            <a:r>
              <a:rPr lang="fr-FR" sz="2400" b="1" dirty="0">
                <a:latin typeface="Calibri" panose="020F0502020204030204" pitchFamily="34" charset="0"/>
                <a:cs typeface="Calibri" panose="020F0502020204030204" pitchFamily="34" charset="0"/>
              </a:rPr>
              <a:t>partagé et porté par tous</a:t>
            </a: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09728" indent="0" algn="just">
              <a:buNone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Ce projet doit être suffisamment précis pour servir de référence permanente à la réflexion et à l’action de chacun. Il se veut fédérateur et se doit de répondre à 3 questions essentielles :</a:t>
            </a:r>
          </a:p>
          <a:p>
            <a:pPr marL="109728" indent="0" algn="just">
              <a:buNone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just"/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A quoi servons-nous ?</a:t>
            </a:r>
          </a:p>
          <a:p>
            <a:pPr lvl="0" algn="just"/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Où voulons-nous aller ?</a:t>
            </a:r>
          </a:p>
          <a:p>
            <a:pPr lvl="0" algn="just"/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Que gagnerons-nous ?</a:t>
            </a:r>
          </a:p>
          <a:p>
            <a:pPr marL="109728" indent="0" algn="just">
              <a:buNone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109728" indent="0" algn="just">
              <a:buNone/>
            </a:pPr>
            <a:r>
              <a:rPr lang="fr-FR" sz="2400" dirty="0">
                <a:latin typeface="Calibri" panose="020F0502020204030204" pitchFamily="34" charset="0"/>
                <a:cs typeface="Calibri" panose="020F0502020204030204" pitchFamily="34" charset="0"/>
              </a:rPr>
              <a:t>Ce projet de service s’intègre dans une démarche régionale issue elle-même de la COG 2014/2017 et prend en compte nos spécificités locales. </a:t>
            </a:r>
          </a:p>
          <a:p>
            <a:pPr marL="109728" indent="0">
              <a:buNone/>
            </a:pP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lIns="45720" rIns="45720">
            <a:noAutofit/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</a:pP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Le projet de service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059832" y="6382646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6" name="Picture 5" descr="logo_drsm_NE_moyen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23714"/>
            <a:ext cx="720080" cy="46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526372" y="332656"/>
            <a:ext cx="733260" cy="678221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237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3315824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Echelon </a:t>
            </a:r>
            <a:r>
              <a:rPr lang="fr-FR" sz="2400" dirty="0"/>
              <a:t>à «taille humaine». Aucun site secondaire,</a:t>
            </a:r>
          </a:p>
          <a:p>
            <a:pPr lvl="0"/>
            <a:r>
              <a:rPr lang="fr-FR" sz="2400" dirty="0"/>
              <a:t>Equipe dynamique et impliquée,</a:t>
            </a:r>
          </a:p>
          <a:p>
            <a:pPr lvl="0"/>
            <a:r>
              <a:rPr lang="fr-FR" sz="2400" dirty="0"/>
              <a:t>Effectif de praticiens au complet,</a:t>
            </a:r>
          </a:p>
          <a:p>
            <a:pPr lvl="0"/>
            <a:r>
              <a:rPr lang="fr-FR" sz="2400" dirty="0"/>
              <a:t>Capacité d’adaptation avérée (UGS-Plateforme de traitement du flux-Services en santé…),</a:t>
            </a:r>
          </a:p>
          <a:p>
            <a:pPr lvl="0"/>
            <a:r>
              <a:rPr lang="fr-FR" sz="2400" dirty="0"/>
              <a:t>Peu d’absentéisme,</a:t>
            </a:r>
          </a:p>
          <a:p>
            <a:pPr lvl="0"/>
            <a:r>
              <a:rPr lang="fr-FR" sz="2400" dirty="0"/>
              <a:t>Praticiens et agents expérimentés.</a:t>
            </a:r>
          </a:p>
          <a:p>
            <a:endParaRPr lang="fr-FR" sz="2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778098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lIns="45720" rIns="45720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</a:pP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Les forces de </a:t>
            </a: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l’échelon</a:t>
            </a:r>
            <a:endParaRPr lang="fr-FR" sz="36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latin typeface="Broadway" panose="04040905080B02020502" pitchFamily="82" charset="0"/>
              <a:ea typeface="+mn-ea"/>
              <a:cs typeface="+mn-cs"/>
            </a:endParaRP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627784" y="6314219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6" name="Picture 5" descr="logo_drsm_NE_moyen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23714"/>
            <a:ext cx="720080" cy="46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574513" y="531306"/>
            <a:ext cx="733260" cy="678221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85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4176464"/>
          </a:xfrm>
        </p:spPr>
        <p:txBody>
          <a:bodyPr>
            <a:normAutofit/>
          </a:bodyPr>
          <a:lstStyle/>
          <a:p>
            <a:pPr lvl="0"/>
            <a:r>
              <a:rPr lang="fr-FR" sz="2400" dirty="0" smtClean="0"/>
              <a:t>Locaux </a:t>
            </a:r>
            <a:r>
              <a:rPr lang="fr-FR" sz="2400" dirty="0"/>
              <a:t>distincts de ceux de la CPAM et sans accès </a:t>
            </a:r>
            <a:r>
              <a:rPr lang="fr-FR" sz="2400" dirty="0" smtClean="0"/>
              <a:t>handicapés,</a:t>
            </a:r>
            <a:endParaRPr lang="fr-FR" sz="2400" dirty="0"/>
          </a:p>
          <a:p>
            <a:pPr lvl="0"/>
            <a:r>
              <a:rPr lang="fr-FR" sz="2400" dirty="0"/>
              <a:t>Partenariat  à consolider avec l’équipe de direction de la CPAM</a:t>
            </a:r>
            <a:r>
              <a:rPr lang="fr-FR" sz="2400" dirty="0" smtClean="0"/>
              <a:t>,</a:t>
            </a:r>
            <a:endParaRPr lang="fr-FR" sz="2400" dirty="0"/>
          </a:p>
          <a:p>
            <a:pPr lvl="0"/>
            <a:r>
              <a:rPr lang="fr-FR" sz="2400" dirty="0"/>
              <a:t>Effectif PA «fragile</a:t>
            </a:r>
            <a:r>
              <a:rPr lang="fr-FR" sz="2400" dirty="0" smtClean="0"/>
              <a:t>»,</a:t>
            </a:r>
            <a:endParaRPr lang="fr-FR" sz="2400" dirty="0"/>
          </a:p>
          <a:p>
            <a:pPr lvl="0"/>
            <a:r>
              <a:rPr lang="fr-FR" sz="2400" dirty="0"/>
              <a:t>Circulation de l’information</a:t>
            </a:r>
            <a:r>
              <a:rPr lang="fr-FR" sz="2400" dirty="0" smtClean="0"/>
              <a:t>.</a:t>
            </a:r>
            <a:endParaRPr lang="fr-FR" sz="2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7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     Les </a:t>
            </a: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axes d’amélioration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6" name="Picture 5" descr="logo_drsm_NE_moyen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23714"/>
            <a:ext cx="720080" cy="46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539552" y="400867"/>
            <a:ext cx="733260" cy="678221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222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1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574603" y="2924944"/>
            <a:ext cx="82296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Axe </a:t>
            </a:r>
            <a:r>
              <a:rPr lang="fr-FR" sz="40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1 «Nos clients</a:t>
            </a:r>
            <a:r>
              <a:rPr lang="fr-FR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» </a:t>
            </a:r>
            <a:r>
              <a:rPr lang="fr-FR" sz="40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:</a:t>
            </a:r>
            <a:endParaRPr lang="fr-FR" sz="40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latin typeface="Broadway" panose="04040905080B02020502" pitchFamily="82" charset="0"/>
              <a:ea typeface="+mn-ea"/>
              <a:cs typeface="+mn-cs"/>
            </a:endParaRPr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4171250" y="1484784"/>
            <a:ext cx="1036306" cy="958520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058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22327" y="1125143"/>
            <a:ext cx="8208912" cy="4968153"/>
          </a:xfrm>
        </p:spPr>
        <p:txBody>
          <a:bodyPr>
            <a:normAutofit/>
          </a:bodyPr>
          <a:lstStyle/>
          <a:p>
            <a:pPr lvl="1"/>
            <a:r>
              <a:rPr lang="fr-FR" sz="2000" u="sng" dirty="0" smtClean="0"/>
              <a:t>A) Les assurés</a:t>
            </a:r>
          </a:p>
          <a:p>
            <a:pPr lvl="1"/>
            <a:endParaRPr lang="fr-FR" sz="600" dirty="0"/>
          </a:p>
          <a:p>
            <a:pPr marL="268288" lvl="0" indent="-158750"/>
            <a:r>
              <a:rPr lang="fr-FR" sz="2000" i="1" u="sng" dirty="0"/>
              <a:t>OS n°1 : améliorer en local la qualité de l’accueil physique</a:t>
            </a:r>
            <a:r>
              <a:rPr lang="fr-FR" sz="2000" i="1" dirty="0"/>
              <a:t> </a:t>
            </a:r>
            <a:r>
              <a:rPr lang="fr-FR" sz="1000" i="1" dirty="0" smtClean="0"/>
              <a:t>(</a:t>
            </a:r>
            <a:r>
              <a:rPr lang="fr-FR" sz="1000" i="1" dirty="0"/>
              <a:t>OS 1 du Projet d’Entreprise Régional</a:t>
            </a:r>
            <a:r>
              <a:rPr lang="fr-FR" sz="1000" i="1" dirty="0" smtClean="0"/>
              <a:t>)</a:t>
            </a:r>
          </a:p>
          <a:p>
            <a:pPr marL="268288" lvl="0" indent="-158750"/>
            <a:endParaRPr lang="fr-FR" sz="400" dirty="0"/>
          </a:p>
          <a:p>
            <a:pPr marL="365125" indent="-96838">
              <a:buFont typeface="Wingdings" panose="05000000000000000000" pitchFamily="2" charset="2"/>
              <a:buChar char="§"/>
            </a:pPr>
            <a:r>
              <a:rPr lang="fr-FR" sz="1500" dirty="0"/>
              <a:t>OOP n° 1 : réussir la réintégration de l’échelon au sein des locaux de la CPAM</a:t>
            </a:r>
          </a:p>
          <a:p>
            <a:pPr marL="266700" indent="93663">
              <a:buFont typeface="Wingdings" panose="05000000000000000000" pitchFamily="2" charset="2"/>
              <a:buChar char="§"/>
            </a:pPr>
            <a:r>
              <a:rPr lang="fr-FR" sz="1500" dirty="0"/>
              <a:t>OOP n° 2 : garantir au personnel des espaces de travail </a:t>
            </a:r>
            <a:r>
              <a:rPr lang="fr-FR" sz="1500" dirty="0" smtClean="0"/>
              <a:t>ergonomiques</a:t>
            </a:r>
          </a:p>
          <a:p>
            <a:pPr marL="266700" indent="93663">
              <a:buFont typeface="Wingdings" panose="05000000000000000000" pitchFamily="2" charset="2"/>
              <a:buChar char="§"/>
            </a:pPr>
            <a:r>
              <a:rPr lang="fr-FR" sz="1500" dirty="0" smtClean="0"/>
              <a:t>OOP </a:t>
            </a:r>
            <a:r>
              <a:rPr lang="fr-FR" sz="1500" dirty="0"/>
              <a:t>n° 3 : mettre en place l’accueil sur rendez-vous</a:t>
            </a:r>
          </a:p>
          <a:p>
            <a:pPr marL="266700" indent="158750">
              <a:buNone/>
            </a:pPr>
            <a:endParaRPr lang="fr-FR" sz="1050" dirty="0"/>
          </a:p>
          <a:p>
            <a:pPr marL="268288" lvl="0" indent="-158750"/>
            <a:r>
              <a:rPr lang="fr-FR" sz="2000" i="1" u="sng" dirty="0"/>
              <a:t>OS n° 2 : déployer le dispositif PRADO</a:t>
            </a:r>
            <a:r>
              <a:rPr lang="fr-FR" sz="2000" i="1" dirty="0"/>
              <a:t> </a:t>
            </a:r>
            <a:r>
              <a:rPr lang="fr-FR" sz="1000" i="1" dirty="0"/>
              <a:t>(OS 3 du Projet d’Entreprise Régional</a:t>
            </a:r>
            <a:r>
              <a:rPr lang="fr-FR" sz="1000" i="1" dirty="0" smtClean="0"/>
              <a:t>)</a:t>
            </a:r>
          </a:p>
          <a:p>
            <a:pPr marL="268288" lvl="0" indent="-158750"/>
            <a:endParaRPr lang="fr-FR" sz="400" dirty="0"/>
          </a:p>
          <a:p>
            <a:pPr marL="360363" lvl="0" indent="-92075">
              <a:buFont typeface="Wingdings" panose="05000000000000000000" pitchFamily="2" charset="2"/>
              <a:buChar char="§"/>
            </a:pPr>
            <a:r>
              <a:rPr lang="fr-FR" sz="1500" dirty="0"/>
              <a:t>OOP n° 1 : </a:t>
            </a:r>
            <a:r>
              <a:rPr lang="fr-FR" sz="1500" dirty="0" smtClean="0"/>
              <a:t>déployer les préinscriptions </a:t>
            </a:r>
            <a:r>
              <a:rPr lang="fr-FR" sz="1500" dirty="0"/>
              <a:t>au CHG</a:t>
            </a:r>
          </a:p>
          <a:p>
            <a:pPr marL="360363" lvl="0" indent="-92075">
              <a:buFont typeface="Wingdings" panose="05000000000000000000" pitchFamily="2" charset="2"/>
              <a:buChar char="§"/>
            </a:pPr>
            <a:r>
              <a:rPr lang="fr-FR" sz="1500" dirty="0"/>
              <a:t>OOP n° 2 : passer de 0 à 10 adhésions en 2015 au </a:t>
            </a:r>
            <a:r>
              <a:rPr lang="fr-FR" sz="1500" dirty="0" smtClean="0"/>
              <a:t>GCS</a:t>
            </a:r>
          </a:p>
          <a:p>
            <a:pPr marL="360363" lvl="0" indent="-92075">
              <a:buFont typeface="Wingdings" panose="05000000000000000000" pitchFamily="2" charset="2"/>
              <a:buChar char="§"/>
              <a:tabLst>
                <a:tab pos="1344613" algn="l"/>
              </a:tabLst>
            </a:pPr>
            <a:r>
              <a:rPr lang="fr-FR" sz="1500" dirty="0" smtClean="0"/>
              <a:t>OOP </a:t>
            </a:r>
            <a:r>
              <a:rPr lang="fr-FR" sz="1500" dirty="0"/>
              <a:t>n° 3 : réussir le déploiement du dispositif  PRADO sur le centre hospitalier de </a:t>
            </a:r>
            <a:r>
              <a:rPr lang="fr-FR" sz="1500" dirty="0" smtClean="0"/>
              <a:t>	Sedan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fr-FR" sz="1050" dirty="0"/>
          </a:p>
          <a:p>
            <a:pPr marL="268288" lvl="0" indent="-158750"/>
            <a:r>
              <a:rPr lang="fr-FR" sz="2000" i="1" u="sng" dirty="0"/>
              <a:t>OS n° 3 : garantir l’équité de traitement aux assurés </a:t>
            </a:r>
            <a:r>
              <a:rPr lang="fr-FR" sz="2000" i="1" u="sng" dirty="0" smtClean="0"/>
              <a:t>sociaux</a:t>
            </a:r>
          </a:p>
          <a:p>
            <a:pPr marL="268288" lvl="0" indent="-158750"/>
            <a:endParaRPr lang="fr-FR" sz="400" dirty="0"/>
          </a:p>
          <a:p>
            <a:pPr marL="360363" lvl="0" indent="-92075">
              <a:buFont typeface="Wingdings" panose="05000000000000000000" pitchFamily="2" charset="2"/>
              <a:buChar char="§"/>
            </a:pPr>
            <a:r>
              <a:rPr lang="fr-FR" sz="1500" dirty="0"/>
              <a:t>OOP n° 1 : garantir la qualité et l’homogénéité des </a:t>
            </a:r>
            <a:r>
              <a:rPr lang="fr-FR" sz="1500" dirty="0" smtClean="0"/>
              <a:t>avis</a:t>
            </a:r>
            <a:endParaRPr lang="fr-FR" sz="15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Axe </a:t>
            </a: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1 «Nos clients</a:t>
            </a: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» </a:t>
            </a: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:</a:t>
            </a:r>
            <a:endParaRPr lang="fr-FR" sz="36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latin typeface="Broadway" panose="04040905080B02020502" pitchFamily="82" charset="0"/>
              <a:ea typeface="+mn-ea"/>
              <a:cs typeface="+mn-cs"/>
            </a:endParaRP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6" name="Picture 5" descr="logo_drsm_NE_moyen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23714"/>
            <a:ext cx="720080" cy="46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526372" y="332656"/>
            <a:ext cx="733260" cy="678221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35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4464496"/>
          </a:xfrm>
        </p:spPr>
        <p:txBody>
          <a:bodyPr>
            <a:normAutofit/>
          </a:bodyPr>
          <a:lstStyle/>
          <a:p>
            <a:pPr lvl="1"/>
            <a:r>
              <a:rPr lang="fr-FR" sz="2000" u="sng" dirty="0"/>
              <a:t>B</a:t>
            </a:r>
            <a:r>
              <a:rPr lang="fr-FR" sz="2000" u="sng" dirty="0" smtClean="0"/>
              <a:t>) </a:t>
            </a:r>
            <a:r>
              <a:rPr lang="fr-FR" sz="2000" u="sng" dirty="0"/>
              <a:t>Les professionnels de santé</a:t>
            </a:r>
            <a:r>
              <a:rPr lang="fr-FR" sz="2000" dirty="0"/>
              <a:t> </a:t>
            </a:r>
            <a:endParaRPr lang="fr-FR" sz="2000" dirty="0" smtClean="0"/>
          </a:p>
          <a:p>
            <a:pPr lvl="1"/>
            <a:endParaRPr lang="fr-FR" sz="600" dirty="0"/>
          </a:p>
          <a:p>
            <a:pPr lvl="0"/>
            <a:r>
              <a:rPr lang="fr-FR" sz="2000" i="1" u="sng" dirty="0" smtClean="0"/>
              <a:t>OS </a:t>
            </a:r>
            <a:r>
              <a:rPr lang="fr-FR" sz="2000" i="1" u="sng" dirty="0"/>
              <a:t>n°1 : </a:t>
            </a:r>
            <a:r>
              <a:rPr lang="fr-FR" sz="2000" i="1" u="sng" dirty="0" smtClean="0"/>
              <a:t>développer </a:t>
            </a:r>
            <a:r>
              <a:rPr lang="fr-FR" sz="2000" i="1" u="sng" dirty="0"/>
              <a:t>le professionnalisme et l’expertise des agents et praticiens conseils intervenants auprès des  professionnels de santé et des établissements.</a:t>
            </a:r>
            <a:endParaRPr lang="fr-FR" sz="2000" dirty="0"/>
          </a:p>
          <a:p>
            <a:pPr marL="268288" lvl="0" indent="-158750"/>
            <a:endParaRPr lang="fr-FR" sz="400" dirty="0"/>
          </a:p>
          <a:p>
            <a:pPr marL="365125" indent="-96838">
              <a:buFont typeface="Wingdings" panose="05000000000000000000" pitchFamily="2" charset="2"/>
              <a:buChar char="§"/>
              <a:tabLst>
                <a:tab pos="1347788" algn="l"/>
              </a:tabLst>
            </a:pPr>
            <a:r>
              <a:rPr lang="fr-FR" sz="1500" dirty="0" smtClean="0"/>
              <a:t>OOP n° 1 : </a:t>
            </a:r>
            <a:r>
              <a:rPr lang="fr-FR" sz="1500" dirty="0"/>
              <a:t>maintenir voire améliorer la qualité de la réponse téléphonique </a:t>
            </a:r>
            <a:r>
              <a:rPr lang="fr-FR" sz="1500" dirty="0" smtClean="0"/>
              <a:t>	apportée </a:t>
            </a:r>
            <a:r>
              <a:rPr lang="fr-FR" sz="1500" dirty="0"/>
              <a:t>aux professionnels de </a:t>
            </a:r>
            <a:r>
              <a:rPr lang="fr-FR" sz="1500" dirty="0" smtClean="0"/>
              <a:t>santé</a:t>
            </a:r>
          </a:p>
          <a:p>
            <a:pPr marL="365125" indent="-96838">
              <a:buFont typeface="Wingdings" panose="05000000000000000000" pitchFamily="2" charset="2"/>
              <a:buChar char="§"/>
              <a:tabLst>
                <a:tab pos="1347788" algn="l"/>
              </a:tabLst>
            </a:pPr>
            <a:r>
              <a:rPr lang="fr-FR" sz="1500" dirty="0" smtClean="0"/>
              <a:t>OOP n° 2 : </a:t>
            </a:r>
            <a:r>
              <a:rPr lang="fr-FR" sz="1500" dirty="0"/>
              <a:t>initier des rencontres régulières entre responsable DAM et </a:t>
            </a:r>
            <a:r>
              <a:rPr lang="fr-FR" sz="1500" dirty="0" smtClean="0"/>
              <a:t>	 	responsable RPS</a:t>
            </a:r>
          </a:p>
          <a:p>
            <a:pPr marL="365125" lvl="0" indent="-96838">
              <a:buFont typeface="Wingdings" panose="05000000000000000000" pitchFamily="2" charset="2"/>
              <a:buChar char="§"/>
              <a:tabLst>
                <a:tab pos="1344613" algn="l"/>
              </a:tabLst>
            </a:pPr>
            <a:r>
              <a:rPr lang="fr-FR" sz="1500" dirty="0"/>
              <a:t>OOP n° 3 : proposer à l’ensemble des nouveaux installés (MKDE, IDE médecins), </a:t>
            </a:r>
            <a:endParaRPr lang="fr-FR" sz="1500" dirty="0" smtClean="0"/>
          </a:p>
          <a:p>
            <a:pPr marL="268287" lvl="0" indent="0">
              <a:buNone/>
              <a:tabLst>
                <a:tab pos="1344613" algn="l"/>
              </a:tabLst>
            </a:pPr>
            <a:r>
              <a:rPr lang="fr-FR" sz="1500" dirty="0" smtClean="0"/>
              <a:t>	un échange </a:t>
            </a:r>
            <a:r>
              <a:rPr lang="fr-FR" sz="1500" dirty="0"/>
              <a:t>confraternel</a:t>
            </a:r>
          </a:p>
          <a:p>
            <a:pPr marL="365125" indent="-96838">
              <a:buFont typeface="Wingdings" panose="05000000000000000000" pitchFamily="2" charset="2"/>
              <a:buChar char="§"/>
              <a:tabLst>
                <a:tab pos="1347788" algn="l"/>
              </a:tabLst>
            </a:pPr>
            <a:endParaRPr lang="fr-FR" sz="1500" dirty="0"/>
          </a:p>
          <a:p>
            <a:pPr lvl="0">
              <a:buFont typeface="Wingdings" panose="05000000000000000000" pitchFamily="2" charset="2"/>
              <a:buChar char="§"/>
            </a:pPr>
            <a:endParaRPr lang="fr-FR" sz="105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78099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Axe 1 «</a:t>
            </a: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Nos </a:t>
            </a: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clients</a:t>
            </a: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» </a:t>
            </a: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:</a:t>
            </a:r>
            <a:endParaRPr lang="fr-FR" sz="36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latin typeface="Broadway" panose="04040905080B02020502" pitchFamily="82" charset="0"/>
              <a:ea typeface="+mn-ea"/>
              <a:cs typeface="+mn-cs"/>
            </a:endParaRP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6" name="Picture 5" descr="logo_drsm_NE_moyen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23714"/>
            <a:ext cx="720080" cy="46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526372" y="332656"/>
            <a:ext cx="733260" cy="678221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3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2000">
              <a:schemeClr val="accent1">
                <a:lumMod val="75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2"/>
          <p:cNvSpPr>
            <a:spLocks noGrp="1"/>
          </p:cNvSpPr>
          <p:nvPr>
            <p:ph type="title"/>
          </p:nvPr>
        </p:nvSpPr>
        <p:spPr>
          <a:xfrm>
            <a:off x="574603" y="2924944"/>
            <a:ext cx="82296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Axe </a:t>
            </a:r>
            <a:r>
              <a:rPr lang="fr-FR" sz="40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2 «Nos partenaires»</a:t>
            </a:r>
            <a:r>
              <a:rPr lang="fr-FR" sz="40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 </a:t>
            </a:r>
            <a:r>
              <a:rPr lang="fr-FR" sz="40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:</a:t>
            </a:r>
            <a:endParaRPr lang="fr-FR" sz="4000" dirty="0">
              <a:effectLst>
                <a:innerShdw blurRad="63500" dist="50800">
                  <a:prstClr val="black">
                    <a:alpha val="50000"/>
                  </a:prstClr>
                </a:innerShdw>
              </a:effectLst>
              <a:latin typeface="Broadway" panose="04040905080B02020502" pitchFamily="82" charset="0"/>
              <a:ea typeface="+mn-ea"/>
              <a:cs typeface="+mn-cs"/>
            </a:endParaRPr>
          </a:p>
        </p:txBody>
      </p:sp>
      <p:sp>
        <p:nvSpPr>
          <p:cNvPr id="7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5940152" cy="288032"/>
          </a:xfrm>
        </p:spPr>
        <p:txBody>
          <a:bodyPr/>
          <a:lstStyle/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4171250" y="1484784"/>
            <a:ext cx="1036306" cy="958520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04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4464496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endParaRPr lang="fr-FR" sz="600" dirty="0"/>
          </a:p>
          <a:p>
            <a:pPr lvl="0"/>
            <a:r>
              <a:rPr lang="fr-FR" sz="2000" i="1" u="sng" dirty="0" smtClean="0"/>
              <a:t>OS </a:t>
            </a:r>
            <a:r>
              <a:rPr lang="fr-FR" sz="2000" i="1" u="sng" dirty="0"/>
              <a:t>n°1 : améliorer la gestion du processus médico-administratif avec nos partenaires</a:t>
            </a:r>
            <a:endParaRPr lang="fr-FR" sz="2000" dirty="0"/>
          </a:p>
          <a:p>
            <a:pPr marL="268288" lvl="0" indent="-158750"/>
            <a:endParaRPr lang="fr-FR" sz="400" dirty="0"/>
          </a:p>
          <a:p>
            <a:pPr marL="365125" indent="-96838">
              <a:buFont typeface="Wingdings" panose="05000000000000000000" pitchFamily="2" charset="2"/>
              <a:buChar char="§"/>
            </a:pPr>
            <a:r>
              <a:rPr lang="fr-FR" sz="1500" dirty="0" smtClean="0"/>
              <a:t>OOP n° 1 : </a:t>
            </a:r>
            <a:r>
              <a:rPr lang="fr-FR" sz="1500" dirty="0"/>
              <a:t>réussir le déploiement du système de management </a:t>
            </a:r>
            <a:r>
              <a:rPr lang="fr-FR" sz="1500" dirty="0" smtClean="0"/>
              <a:t>intégré (SMI)</a:t>
            </a:r>
          </a:p>
          <a:p>
            <a:pPr marL="365125" indent="-96838">
              <a:buFont typeface="Wingdings" panose="05000000000000000000" pitchFamily="2" charset="2"/>
              <a:buChar char="§"/>
            </a:pPr>
            <a:r>
              <a:rPr lang="fr-FR" sz="1500" dirty="0" smtClean="0"/>
              <a:t>OOP </a:t>
            </a:r>
            <a:r>
              <a:rPr lang="fr-FR" sz="1500" dirty="0"/>
              <a:t>n° 2 : </a:t>
            </a:r>
            <a:r>
              <a:rPr lang="fr-FR" sz="1500" dirty="0" smtClean="0"/>
              <a:t>mettre en place un comité stratégique (Directions CPAM/ELSM)</a:t>
            </a:r>
          </a:p>
          <a:p>
            <a:pPr marL="365125" indent="-96838">
              <a:buFont typeface="Wingdings" panose="05000000000000000000" pitchFamily="2" charset="2"/>
              <a:buChar char="§"/>
            </a:pPr>
            <a:endParaRPr lang="fr-FR" sz="1500" dirty="0"/>
          </a:p>
          <a:p>
            <a:r>
              <a:rPr lang="fr-FR" sz="2000" i="1" u="sng" dirty="0"/>
              <a:t>OS </a:t>
            </a:r>
            <a:r>
              <a:rPr lang="fr-FR" sz="2000" i="1" u="sng" dirty="0" smtClean="0"/>
              <a:t>n°2</a:t>
            </a:r>
            <a:r>
              <a:rPr lang="fr-FR" sz="2000" i="1" u="sng" dirty="0"/>
              <a:t> : améliorer la qualité des relations avec l’ensemble des partenaires de la protection sociale pour un travail commun plus </a:t>
            </a:r>
            <a:r>
              <a:rPr lang="fr-FR" sz="2000" i="1" u="sng" dirty="0" smtClean="0"/>
              <a:t>efficient</a:t>
            </a:r>
            <a:endParaRPr lang="fr-FR" sz="2000" dirty="0"/>
          </a:p>
          <a:p>
            <a:pPr marL="268288" lvl="0" indent="-158750"/>
            <a:endParaRPr lang="fr-FR" sz="400" dirty="0"/>
          </a:p>
          <a:p>
            <a:pPr marL="365125" lvl="0" indent="-101600">
              <a:buFont typeface="Wingdings" panose="05000000000000000000" pitchFamily="2" charset="2"/>
              <a:buChar char="§"/>
            </a:pPr>
            <a:r>
              <a:rPr lang="fr-FR" sz="1500" dirty="0"/>
              <a:t>OOP n° 1 : conforter le déploiement du projet PLANIR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R="64008" algn="ct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   Axe 2 «</a:t>
            </a: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 Nos partenaires </a:t>
            </a:r>
            <a:r>
              <a:rPr lang="fr-FR" sz="3600" dirty="0" smtClean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»</a:t>
            </a:r>
            <a:r>
              <a:rPr lang="fr-FR" sz="3600" dirty="0"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Broadway" panose="04040905080B02020502" pitchFamily="82" charset="0"/>
                <a:ea typeface="+mn-ea"/>
                <a:cs typeface="+mn-cs"/>
              </a:rPr>
              <a:t> :</a:t>
            </a:r>
          </a:p>
        </p:txBody>
      </p:sp>
      <p:sp>
        <p:nvSpPr>
          <p:cNvPr id="5" name="Espace réservé du pied de page 3"/>
          <p:cNvSpPr txBox="1">
            <a:spLocks/>
          </p:cNvSpPr>
          <p:nvPr/>
        </p:nvSpPr>
        <p:spPr>
          <a:xfrm>
            <a:off x="3203848" y="6381328"/>
            <a:ext cx="5940152" cy="288032"/>
          </a:xfrm>
          <a:prstGeom prst="rect">
            <a:avLst/>
          </a:prstGeom>
        </p:spPr>
        <p:txBody>
          <a:bodyPr vert="horz" anchor="b"/>
          <a:lstStyle>
            <a:defPPr>
              <a:defRPr lang="fr-FR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dirty="0" smtClean="0"/>
              <a:t>DRSM Nord-Est-ELSM08-Dr JCG/PHM//SV-VG-Projet de service     </a:t>
            </a:r>
            <a:r>
              <a:rPr lang="fr-FR" dirty="0" smtClean="0"/>
              <a:t>25</a:t>
            </a:r>
            <a:r>
              <a:rPr lang="fr-FR" dirty="0" smtClean="0"/>
              <a:t>/09/2015 </a:t>
            </a:r>
            <a:r>
              <a:rPr lang="fr-FR" dirty="0" smtClean="0"/>
              <a:t>- Restreint</a:t>
            </a:r>
            <a:endParaRPr lang="fr-FR" dirty="0"/>
          </a:p>
        </p:txBody>
      </p:sp>
      <p:pic>
        <p:nvPicPr>
          <p:cNvPr id="6" name="Picture 5" descr="logo_drsm_NE_moyen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23714"/>
            <a:ext cx="720080" cy="46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86"/>
          <a:stretch/>
        </p:blipFill>
        <p:spPr bwMode="auto">
          <a:xfrm>
            <a:off x="526372" y="332656"/>
            <a:ext cx="733260" cy="678221"/>
          </a:xfrm>
          <a:prstGeom prst="rect">
            <a:avLst/>
          </a:prstGeom>
          <a:noFill/>
          <a:ln w="9525">
            <a:solidFill>
              <a:schemeClr val="bg2">
                <a:lumMod val="10000"/>
              </a:schemeClr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7519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Personnalisé 2">
      <a:dk1>
        <a:srgbClr val="1B1E3D"/>
      </a:dk1>
      <a:lt1>
        <a:sysClr val="window" lastClr="FFFFFF"/>
      </a:lt1>
      <a:dk2>
        <a:srgbClr val="0E57C4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C8CBE7"/>
      </a:hlink>
      <a:folHlink>
        <a:srgbClr val="3EBBF0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nalisé 2">
    <a:dk1>
      <a:srgbClr val="1B1E3D"/>
    </a:dk1>
    <a:lt1>
      <a:sysClr val="window" lastClr="FFFFFF"/>
    </a:lt1>
    <a:dk2>
      <a:srgbClr val="0E57C4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C8CBE7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</TotalTime>
  <Words>296</Words>
  <Application>Microsoft Office PowerPoint</Application>
  <PresentationFormat>Affichage à l'écran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Rotonde</vt:lpstr>
      <vt:lpstr>CNAMTS</vt:lpstr>
      <vt:lpstr>Le projet de service</vt:lpstr>
      <vt:lpstr>Les forces de l’échelon</vt:lpstr>
      <vt:lpstr>     Les axes d’amélioration</vt:lpstr>
      <vt:lpstr>Axe 1 «Nos clients» :</vt:lpstr>
      <vt:lpstr>Axe 1 «Nos clients» :</vt:lpstr>
      <vt:lpstr>Axe 1 «Nos clients» :</vt:lpstr>
      <vt:lpstr>Axe 2 «Nos partenaires» :</vt:lpstr>
      <vt:lpstr>   Axe 2 « Nos partenaires » :</vt:lpstr>
      <vt:lpstr>Axe 3 «Nos collaborateurs» :</vt:lpstr>
      <vt:lpstr>       Axe 3 « Nos collaborateurs » :</vt:lpstr>
      <vt:lpstr>Merci de votre attention !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CNAMTS</dc:title>
  <dc:creator>GERARD-06773</dc:creator>
  <cp:lastModifiedBy>VARLOTEAUX-06579</cp:lastModifiedBy>
  <cp:revision>31</cp:revision>
  <cp:lastPrinted>2015-08-11T07:26:35Z</cp:lastPrinted>
  <dcterms:created xsi:type="dcterms:W3CDTF">2015-08-03T07:31:36Z</dcterms:created>
  <dcterms:modified xsi:type="dcterms:W3CDTF">2015-09-24T09:13:21Z</dcterms:modified>
</cp:coreProperties>
</file>