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84" r:id="rId3"/>
    <p:sldId id="285" r:id="rId4"/>
    <p:sldId id="280" r:id="rId5"/>
    <p:sldId id="286" r:id="rId6"/>
    <p:sldId id="257" r:id="rId7"/>
    <p:sldId id="278" r:id="rId8"/>
    <p:sldId id="279" r:id="rId9"/>
    <p:sldId id="265" r:id="rId10"/>
    <p:sldId id="277" r:id="rId11"/>
    <p:sldId id="263" r:id="rId12"/>
    <p:sldId id="262" r:id="rId13"/>
    <p:sldId id="261" r:id="rId14"/>
    <p:sldId id="281" r:id="rId15"/>
    <p:sldId id="288" r:id="rId16"/>
    <p:sldId id="258" r:id="rId17"/>
    <p:sldId id="266" r:id="rId18"/>
    <p:sldId id="269" r:id="rId19"/>
    <p:sldId id="282" r:id="rId20"/>
    <p:sldId id="293" r:id="rId21"/>
    <p:sldId id="259" r:id="rId22"/>
    <p:sldId id="271" r:id="rId23"/>
    <p:sldId id="272" r:id="rId24"/>
    <p:sldId id="275" r:id="rId25"/>
    <p:sldId id="276" r:id="rId26"/>
    <p:sldId id="283" r:id="rId27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042" autoAdjust="0"/>
  </p:normalViewPr>
  <p:slideViewPr>
    <p:cSldViewPr>
      <p:cViewPr>
        <p:scale>
          <a:sx n="118" d="100"/>
          <a:sy n="118" d="100"/>
        </p:scale>
        <p:origin x="-798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6347" cy="496491"/>
          </a:xfrm>
          <a:prstGeom prst="rect">
            <a:avLst/>
          </a:prstGeom>
        </p:spPr>
        <p:txBody>
          <a:bodyPr vert="horz" lIns="92079" tIns="46040" rIns="92079" bIns="4604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2"/>
            <a:ext cx="2946347" cy="496491"/>
          </a:xfrm>
          <a:prstGeom prst="rect">
            <a:avLst/>
          </a:prstGeom>
        </p:spPr>
        <p:txBody>
          <a:bodyPr vert="horz" lIns="92079" tIns="46040" rIns="92079" bIns="46040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9" tIns="46040" rIns="92079" bIns="4604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2079" tIns="46040" rIns="92079" bIns="4604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4" y="9431601"/>
            <a:ext cx="2946347" cy="496491"/>
          </a:xfrm>
          <a:prstGeom prst="rect">
            <a:avLst/>
          </a:prstGeom>
        </p:spPr>
        <p:txBody>
          <a:bodyPr vert="horz" lIns="92079" tIns="46040" rIns="92079" bIns="4604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1"/>
            <a:ext cx="2946347" cy="496491"/>
          </a:xfrm>
          <a:prstGeom prst="rect">
            <a:avLst/>
          </a:prstGeom>
        </p:spPr>
        <p:txBody>
          <a:bodyPr vert="horz" lIns="92079" tIns="46040" rIns="92079" bIns="46040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CDF-5C9F-4EE9-845B-E6BCA2A370D0}" type="datetimeFigureOut">
              <a:rPr lang="fr-FR" smtClean="0"/>
              <a:t>07/05/2015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488776" y="-9935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99791" y="1124743"/>
            <a:ext cx="6181399" cy="2099223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</a:br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 </a:t>
            </a:r>
            <a:r>
              <a:rPr lang="fr-FR" sz="3600" dirty="0" smtClean="0">
                <a:solidFill>
                  <a:srgbClr val="0070C0"/>
                </a:solidFill>
                <a:latin typeface="CoconOT-Regular" pitchFamily="50" charset="0"/>
              </a:rPr>
              <a:t>ELSM de la Marne</a:t>
            </a:r>
            <a:endParaRPr lang="fr-FR" sz="3600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15816" y="3717032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</a:t>
            </a:r>
            <a:r>
              <a:rPr lang="fr-FR" sz="2200" b="1" i="1" dirty="0" smtClean="0"/>
              <a:t>Déployer le dispositif PRADO dans l’ensemble de la région NE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3470417"/>
              </p:ext>
            </p:extLst>
          </p:nvPr>
        </p:nvGraphicFramePr>
        <p:xfrm>
          <a:off x="468313" y="3429000"/>
          <a:ext cx="8207376" cy="1714818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Présentation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bilans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annuels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 du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programme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PRADO :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nombre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d’adhérents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,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résultats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enquête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satisfaction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auprès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assurés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et Manager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CAM-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Médecin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services en santé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Associer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la CPAM à 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réunion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annuelle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établissement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et Manager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CAM-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Médecin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services en santé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765988"/>
            <a:ext cx="77765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GB" b="1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Organiser </a:t>
            </a:r>
            <a:r>
              <a:rPr kumimoji="1" lang="en-GB" b="1" i="1" dirty="0" err="1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une</a:t>
            </a:r>
            <a:r>
              <a:rPr kumimoji="1" lang="en-GB" b="1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 </a:t>
            </a:r>
            <a:r>
              <a:rPr kumimoji="1" lang="en-GB" b="1" i="1" dirty="0" err="1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rencontre</a:t>
            </a:r>
            <a:r>
              <a:rPr kumimoji="1" lang="en-GB" b="1" i="1" dirty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“</a:t>
            </a:r>
            <a:r>
              <a:rPr kumimoji="1" lang="en-GB" b="1" i="1" dirty="0" err="1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étape</a:t>
            </a:r>
            <a:r>
              <a:rPr kumimoji="1" lang="en-GB" b="1" i="1" dirty="0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” par an avec </a:t>
            </a:r>
            <a:r>
              <a:rPr kumimoji="1" lang="en-GB" b="1" i="1" dirty="0" err="1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chaque</a:t>
            </a:r>
            <a:r>
              <a:rPr kumimoji="1" lang="en-GB" b="1" i="1" dirty="0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</a:t>
            </a:r>
            <a:r>
              <a:rPr kumimoji="1" lang="en-GB" b="1" i="1" dirty="0" err="1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établissement</a:t>
            </a:r>
            <a:r>
              <a:rPr kumimoji="1" lang="en-GB" b="1" i="1" dirty="0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</a:t>
            </a:r>
            <a:r>
              <a:rPr kumimoji="1" lang="en-GB" b="1" i="1" dirty="0" err="1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bénéficiant</a:t>
            </a:r>
            <a:r>
              <a:rPr kumimoji="1" lang="en-GB" b="1" i="1" dirty="0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GB" b="1" i="1" dirty="0" smtClean="0"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D’un Programme PRADO </a:t>
            </a:r>
            <a:endParaRPr kumimoji="1" lang="en-GB" b="1" i="1" dirty="0">
              <a:latin typeface="Calibri" panose="020F0502020204030204" pitchFamily="34" charset="0"/>
              <a:ea typeface="Times New Roman" pitchFamily="18" charset="0"/>
              <a:cs typeface="Calibri" panose="020F0502020204030204" pitchFamily="34" charset="0"/>
            </a:endParaRPr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00796" y="5046809"/>
            <a:ext cx="8087627" cy="935037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654500" y="5163462"/>
            <a:ext cx="7839518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 smtClean="0"/>
              <a:t>Rencontre </a:t>
            </a:r>
            <a:r>
              <a:rPr lang="fr-FR" i="1" dirty="0" smtClean="0"/>
              <a:t>effective avec chaque établissement </a:t>
            </a:r>
            <a:r>
              <a:rPr lang="fr-FR" i="1" dirty="0" smtClean="0"/>
              <a:t>adhérent</a:t>
            </a:r>
            <a:r>
              <a:rPr lang="fr-FR" i="1" dirty="0" smtClean="0"/>
              <a:t> </a:t>
            </a:r>
            <a:r>
              <a:rPr lang="fr-FR" i="1" dirty="0"/>
              <a:t>a</a:t>
            </a:r>
            <a:r>
              <a:rPr lang="fr-FR" i="1" dirty="0" smtClean="0"/>
              <a:t>u Programme PRADO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668344" y="3326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ASSURES</a:t>
            </a:r>
          </a:p>
        </p:txBody>
      </p:sp>
    </p:spTree>
    <p:extLst>
      <p:ext uri="{BB962C8B-B14F-4D97-AF65-F5344CB8AC3E}">
        <p14:creationId xmlns:p14="http://schemas.microsoft.com/office/powerpoint/2010/main" val="237054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</a:t>
            </a:r>
          </a:p>
          <a:p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</a:t>
            </a:r>
            <a:r>
              <a:rPr lang="fr-FR" sz="2200" b="1" dirty="0"/>
              <a:t>4</a:t>
            </a:r>
            <a:r>
              <a:rPr lang="fr-FR" sz="2200" b="1" dirty="0" smtClean="0"/>
              <a:t> : </a:t>
            </a:r>
            <a:r>
              <a:rPr lang="fr-FR" sz="2200" b="1" i="1" dirty="0" smtClean="0"/>
              <a:t>Garantir l’équité de traitement aux assurés sociaux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4909464"/>
              </p:ext>
            </p:extLst>
          </p:nvPr>
        </p:nvGraphicFramePr>
        <p:xfrm>
          <a:off x="468313" y="3429000"/>
          <a:ext cx="8207376" cy="1584499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Analyser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indicateurs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TBR et tableaux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d’anomalies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( LM2A)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CPR2A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Anticiper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mise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à disposition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moyens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grâce au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contrôle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gestion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et RA+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Responsables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pôles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Réduire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nombre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réclamations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RA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71729" y="2908879"/>
            <a:ext cx="87298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1800" b="1" i="1" dirty="0" smtClean="0"/>
              <a:t>Traitement de 95% des demandes adressées à l’ELSM de la Marne dans les délais impartis</a:t>
            </a:r>
            <a:endParaRPr lang="fr-FR" sz="1800" b="1" i="1" dirty="0"/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27243" y="5571619"/>
            <a:ext cx="8520751" cy="1279315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483162" y="5708061"/>
            <a:ext cx="8208912" cy="100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</a:t>
            </a:r>
            <a:r>
              <a:rPr lang="fr-FR" u="sng" dirty="0" smtClean="0"/>
              <a:t>:</a:t>
            </a:r>
          </a:p>
          <a:p>
            <a:pPr>
              <a:lnSpc>
                <a:spcPct val="110000"/>
              </a:lnSpc>
            </a:pPr>
            <a:r>
              <a:rPr lang="fr-FR" dirty="0" smtClean="0"/>
              <a:t>Améliorer les délais invalidité et IP 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 smtClean="0"/>
              <a:t>Réduire </a:t>
            </a:r>
            <a:r>
              <a:rPr lang="fr-FR" i="1" dirty="0" smtClean="0"/>
              <a:t>de 50 % le nombre de réclamations </a:t>
            </a:r>
            <a:r>
              <a:rPr lang="fr-FR" i="1" dirty="0" smtClean="0"/>
              <a:t>d’ici </a:t>
            </a:r>
            <a:r>
              <a:rPr lang="fr-FR" i="1" dirty="0" smtClean="0"/>
              <a:t>à 2017  </a:t>
            </a:r>
            <a:r>
              <a:rPr lang="fr-FR" sz="1200" i="1" dirty="0" smtClean="0"/>
              <a:t>( année de référence 2014)</a:t>
            </a:r>
            <a:endParaRPr lang="en-GB" sz="1200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596336" y="2765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ASSURES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959373"/>
              </p:ext>
            </p:extLst>
          </p:nvPr>
        </p:nvGraphicFramePr>
        <p:xfrm>
          <a:off x="456386" y="5026018"/>
          <a:ext cx="8207376" cy="396240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Harmoniser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avis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par la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Formation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médicale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continue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- DRSM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801191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1596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Améliorer la réponse aux PS par la mise en place d’une PFS régionale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315681"/>
              </p:ext>
            </p:extLst>
          </p:nvPr>
        </p:nvGraphicFramePr>
        <p:xfrm>
          <a:off x="468313" y="3429000"/>
          <a:ext cx="8207376" cy="237045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Recenser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compétences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internes,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valoriser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,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developper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EAEA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chaque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année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Augmenter le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nombre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délégations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travail des MC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vers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Techniciens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du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SM pour un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traitement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autonome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75%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demandes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Participer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groupe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travail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sur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la PFS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proposer la candidature de la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Marne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3823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Développer l’expertise médico-administrative de 100% Techniciens du service médical</a:t>
            </a:r>
            <a:r>
              <a:rPr lang="fr-FR" sz="1800" dirty="0" smtClean="0"/>
              <a:t> </a:t>
            </a:r>
            <a:endParaRPr lang="fr-FR" sz="1800" dirty="0"/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32052" y="5301209"/>
            <a:ext cx="8353163" cy="129614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79136" y="5373216"/>
            <a:ext cx="2676887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/>
              <a:t>Indicateur de réussite :</a:t>
            </a:r>
            <a:endParaRPr lang="fr-FR" dirty="0"/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200" i="1" dirty="0"/>
              <a:t>Nombre de formation ou RDD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200" i="1" dirty="0"/>
              <a:t>Suivi statistique GRC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200" i="1" dirty="0"/>
              <a:t>Déploiement d’une solution régionale</a:t>
            </a:r>
            <a:endParaRPr lang="en-GB" sz="1200" i="1" dirty="0"/>
          </a:p>
          <a:p>
            <a:pPr>
              <a:lnSpc>
                <a:spcPct val="110000"/>
              </a:lnSpc>
            </a:pP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Prof Santé/ ES</a:t>
            </a:r>
          </a:p>
        </p:txBody>
      </p:sp>
    </p:spTree>
    <p:extLst>
      <p:ext uri="{BB962C8B-B14F-4D97-AF65-F5344CB8AC3E}">
        <p14:creationId xmlns:p14="http://schemas.microsoft.com/office/powerpoint/2010/main" val="4014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43406" y="1691191"/>
            <a:ext cx="8280401" cy="811800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200" b="1" i="1" dirty="0" smtClean="0"/>
              <a:t>Développer le professionnalisme et l’expertise des agents et praticiens intervenant auprès des PS et ES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873724"/>
              </p:ext>
            </p:extLst>
          </p:nvPr>
        </p:nvGraphicFramePr>
        <p:xfrm>
          <a:off x="468313" y="3429000"/>
          <a:ext cx="8207376" cy="176085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Recenser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compétences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internes pour 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valoriser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et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développer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Evaluateurs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EAEA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Formation au contact client pour les agents et les PC par la formation (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valoriser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l’image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l’assurance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maladie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)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- DRSM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Renforcer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l’expertise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agents et des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Praticiens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conseil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par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la 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- DRSM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4512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Développer l’expertise médico-administrative de 100 % Techniciens du Service médical</a:t>
            </a:r>
            <a:r>
              <a:rPr lang="fr-FR" sz="1800" dirty="0" smtClean="0"/>
              <a:t> </a:t>
            </a:r>
            <a:endParaRPr lang="fr-FR" sz="1800" dirty="0"/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23850" y="5390045"/>
            <a:ext cx="8352606" cy="1423331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603222" y="5514328"/>
            <a:ext cx="6116867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1200" i="1" dirty="0"/>
              <a:t>          </a:t>
            </a:r>
            <a:r>
              <a:rPr lang="fr-FR" sz="1200" i="1" dirty="0" smtClean="0"/>
              <a:t>Au moins </a:t>
            </a:r>
            <a:r>
              <a:rPr lang="fr-FR" sz="1200" i="1" dirty="0"/>
              <a:t>1</a:t>
            </a:r>
            <a:r>
              <a:rPr lang="fr-FR" sz="1200" i="1" dirty="0" smtClean="0"/>
              <a:t> </a:t>
            </a:r>
            <a:r>
              <a:rPr lang="fr-FR" sz="1200" i="1" dirty="0" smtClean="0"/>
              <a:t>jours de formation </a:t>
            </a:r>
            <a:r>
              <a:rPr lang="fr-FR" sz="1200" i="1" dirty="0" smtClean="0"/>
              <a:t>/an du personnel </a:t>
            </a:r>
            <a:r>
              <a:rPr lang="fr-FR" sz="1200" i="1" dirty="0" smtClean="0"/>
              <a:t>du </a:t>
            </a:r>
            <a:r>
              <a:rPr lang="fr-FR" sz="1200" i="1" dirty="0" smtClean="0"/>
              <a:t>SM au contact avec les PS et /ou les ES</a:t>
            </a:r>
            <a:endParaRPr lang="fr-FR" sz="1200" i="1" dirty="0" smtClean="0"/>
          </a:p>
          <a:p>
            <a:pPr>
              <a:lnSpc>
                <a:spcPct val="110000"/>
              </a:lnSpc>
            </a:pPr>
            <a:r>
              <a:rPr lang="fr-FR" sz="1200" i="1" dirty="0" smtClean="0"/>
              <a:t>          RDD</a:t>
            </a:r>
            <a:endParaRPr lang="fr-FR" sz="1200" i="1" dirty="0" smtClean="0"/>
          </a:p>
          <a:p>
            <a:pPr>
              <a:lnSpc>
                <a:spcPct val="110000"/>
              </a:lnSpc>
            </a:pPr>
            <a:r>
              <a:rPr lang="fr-FR" sz="1000" i="1" dirty="0"/>
              <a:t> </a:t>
            </a:r>
            <a:r>
              <a:rPr lang="fr-FR" sz="1000" i="1" dirty="0" smtClean="0"/>
              <a:t>                  </a:t>
            </a:r>
          </a:p>
          <a:p>
            <a:pPr>
              <a:lnSpc>
                <a:spcPct val="110000"/>
              </a:lnSpc>
            </a:pP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Prof Santé/ ES</a:t>
            </a:r>
          </a:p>
        </p:txBody>
      </p:sp>
    </p:spTree>
    <p:extLst>
      <p:ext uri="{BB962C8B-B14F-4D97-AF65-F5344CB8AC3E}">
        <p14:creationId xmlns:p14="http://schemas.microsoft.com/office/powerpoint/2010/main" val="4014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40081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331640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/ LES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59" y="141277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CPAM ….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2684" y="1347270"/>
            <a:ext cx="70757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ATOUTS de l’ELSM de la Marne:</a:t>
            </a:r>
          </a:p>
          <a:p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Expertise </a:t>
            </a:r>
            <a:r>
              <a:rPr lang="fr-FR" dirty="0"/>
              <a:t>des PC et </a:t>
            </a:r>
            <a:r>
              <a:rPr lang="fr-FR" dirty="0" smtClean="0"/>
              <a:t>PA</a:t>
            </a: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Valoriser l’expertise du Service médical en développant un partenariat efficace avec la CPAM, le Service social pour la déclinaison de projets nationaux au services des assurés en situation de précarité ( PLANIR, PRADO</a:t>
            </a:r>
            <a:r>
              <a:rPr lang="fr-FR" dirty="0" smtClean="0"/>
              <a:t>…)</a:t>
            </a:r>
          </a:p>
          <a:p>
            <a:r>
              <a:rPr lang="fr-FR" sz="2400" b="1" dirty="0"/>
              <a:t>Axes de progression</a:t>
            </a:r>
          </a:p>
          <a:p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Développer une communication vis-à-vis des partenaires au sein du département valorisant l’expertise du service médical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Faire du Service médical de la Marne un interlocuteur </a:t>
            </a:r>
            <a:r>
              <a:rPr lang="fr-FR" dirty="0" smtClean="0"/>
              <a:t>incontournable pour nos partenaires 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09" y="351709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78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331640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/ LES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Améliorer la gestion des processus médico-</a:t>
            </a:r>
            <a:r>
              <a:rPr lang="fr-FR" sz="2200" b="1" i="1" dirty="0" err="1" smtClean="0"/>
              <a:t>admnistratifs</a:t>
            </a:r>
            <a:r>
              <a:rPr lang="fr-FR" sz="2200" b="1" i="1" dirty="0" smtClean="0"/>
              <a:t> avec les organismes dans le cadre du SMI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694628"/>
              </p:ext>
            </p:extLst>
          </p:nvPr>
        </p:nvGraphicFramePr>
        <p:xfrm>
          <a:off x="468313" y="3429000"/>
          <a:ext cx="8207376" cy="1607504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Identifier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interlocuteurs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Réaliser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l’autodiagnostic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DRSM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Définir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mettre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oeuvre le plan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d’actions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Direction locale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qualité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Définition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: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Juin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2015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Mise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oeuvre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décembre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79131" y="2922235"/>
            <a:ext cx="50306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Participer à 100% des instances de pilotage du SMI</a:t>
            </a:r>
            <a:endParaRPr lang="fr-FR" sz="1800" dirty="0"/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323850" y="5390045"/>
            <a:ext cx="8352606" cy="1207307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CPAM ….</a:t>
            </a:r>
          </a:p>
        </p:txBody>
      </p:sp>
      <p:sp>
        <p:nvSpPr>
          <p:cNvPr id="21" name="Text Box 26"/>
          <p:cNvSpPr txBox="1">
            <a:spLocks noChangeArrowheads="1"/>
          </p:cNvSpPr>
          <p:nvPr/>
        </p:nvSpPr>
        <p:spPr bwMode="auto">
          <a:xfrm>
            <a:off x="478226" y="5288151"/>
            <a:ext cx="2616422" cy="1548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sz="1000" i="1" dirty="0"/>
              <a:t>          </a:t>
            </a:r>
            <a:r>
              <a:rPr lang="fr-FR" sz="1000" i="1" dirty="0" smtClean="0"/>
              <a:t>Formalisation :</a:t>
            </a:r>
          </a:p>
          <a:p>
            <a:pPr marL="1200150" lvl="2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/>
              <a:t>Autodiagnostic</a:t>
            </a:r>
          </a:p>
          <a:p>
            <a:pPr marL="1200150" lvl="2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/>
              <a:t>Plan d’actions</a:t>
            </a:r>
          </a:p>
          <a:p>
            <a:pPr marL="1200150" lvl="2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/>
              <a:t>Tableau de bord</a:t>
            </a:r>
          </a:p>
          <a:p>
            <a:pPr marL="1200150" lvl="2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/>
              <a:t>CR réunions de pilotage</a:t>
            </a:r>
          </a:p>
          <a:p>
            <a:pPr>
              <a:lnSpc>
                <a:spcPct val="110000"/>
              </a:lnSpc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515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/ LES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569450" cy="741154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832929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200" b="1" i="1" dirty="0" smtClean="0"/>
              <a:t>Améliorer la qualité des relations avec l’ensemble des partenaires pour un travail en commun  plus efficient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009062"/>
              </p:ext>
            </p:extLst>
          </p:nvPr>
        </p:nvGraphicFramePr>
        <p:xfrm>
          <a:off x="468313" y="3429000"/>
          <a:ext cx="8207376" cy="182181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Organiser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rencontres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MCCS + Nouvelle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Directrice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la CPAM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Directrice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Installer des structures de pilotage CPAM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– ELSM 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Directrice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Renforcer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la Coordination RPS par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structure de pilotage CPAM-ELSM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23850" y="2816546"/>
            <a:ext cx="765619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Contribuer au travail en réseau en prenant Prendre part à 100% des instances </a:t>
            </a:r>
          </a:p>
          <a:p>
            <a:r>
              <a:rPr lang="fr-FR" b="1" i="1" dirty="0" smtClean="0"/>
              <a:t>de pilotage des activités communes SA/SM/ service social </a:t>
            </a:r>
          </a:p>
          <a:p>
            <a:endParaRPr lang="fr-FR" sz="1800" dirty="0"/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323850" y="5390045"/>
            <a:ext cx="8352606" cy="1279315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603222" y="5514328"/>
            <a:ext cx="3802388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/>
              <a:t>         </a:t>
            </a:r>
            <a:r>
              <a:rPr lang="fr-FR" i="1" dirty="0" smtClean="0"/>
              <a:t>Nombre de réunions ELSM -CPAM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CPAM ….</a:t>
            </a:r>
          </a:p>
        </p:txBody>
      </p:sp>
    </p:spTree>
    <p:extLst>
      <p:ext uri="{BB962C8B-B14F-4D97-AF65-F5344CB8AC3E}">
        <p14:creationId xmlns:p14="http://schemas.microsoft.com/office/powerpoint/2010/main" val="348352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/ LES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801191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Développer la communication auprès des universités pour mieux faire connaître le SM et …..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917051"/>
              </p:ext>
            </p:extLst>
          </p:nvPr>
        </p:nvGraphicFramePr>
        <p:xfrm>
          <a:off x="468313" y="3429000"/>
          <a:ext cx="8207376" cy="1775778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200"/>
                        </a:gs>
                        <a:gs pos="45000">
                          <a:srgbClr val="FF7A00"/>
                        </a:gs>
                        <a:gs pos="70000">
                          <a:srgbClr val="FF0300"/>
                        </a:gs>
                        <a:gs pos="100000">
                          <a:srgbClr val="4D0808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Formation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théorique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pratique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auprès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internes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médecine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générale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MCCS- RA –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médecin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référent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5869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1600" b="1" i="1" dirty="0" smtClean="0"/>
              <a:t>Poursuivre la communication  sur les missions du service médical auprès des internes en médecine 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323850" y="5390045"/>
            <a:ext cx="8352606" cy="1130712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603222" y="5514328"/>
            <a:ext cx="4378956" cy="100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/>
              <a:t>          </a:t>
            </a:r>
            <a:r>
              <a:rPr lang="fr-FR" i="1" dirty="0" smtClean="0"/>
              <a:t>Nombre d’étudiants reçus en formation</a:t>
            </a:r>
          </a:p>
          <a:p>
            <a:pPr>
              <a:lnSpc>
                <a:spcPct val="110000"/>
              </a:lnSpc>
            </a:pPr>
            <a:r>
              <a:rPr lang="fr-FR" i="1" dirty="0"/>
              <a:t> </a:t>
            </a:r>
            <a:r>
              <a:rPr lang="fr-FR" i="1" dirty="0" smtClean="0"/>
              <a:t>         Questionnaire de satisfaction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Universités</a:t>
            </a:r>
          </a:p>
        </p:txBody>
      </p:sp>
    </p:spTree>
    <p:extLst>
      <p:ext uri="{BB962C8B-B14F-4D97-AF65-F5344CB8AC3E}">
        <p14:creationId xmlns:p14="http://schemas.microsoft.com/office/powerpoint/2010/main" val="348352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59452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5112568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4500" b="1" dirty="0" smtClean="0">
                <a:solidFill>
                  <a:srgbClr val="515F7B"/>
                </a:solidFill>
                <a:ea typeface="ＭＳ Ｐゴシック" pitchFamily="34" charset="-128"/>
              </a:rPr>
              <a:t>Donner du sens : </a:t>
            </a: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3600" b="1" dirty="0">
                <a:solidFill>
                  <a:srgbClr val="515F7B"/>
                </a:solidFill>
                <a:ea typeface="ＭＳ Ｐゴシック" pitchFamily="34" charset="-128"/>
              </a:rPr>
              <a:t>Partager les évolutions </a:t>
            </a:r>
            <a:r>
              <a:rPr lang="fr-FR" sz="3600" b="1" dirty="0" smtClean="0">
                <a:solidFill>
                  <a:srgbClr val="515F7B"/>
                </a:solidFill>
                <a:ea typeface="ＭＳ Ｐゴシック" pitchFamily="34" charset="-128"/>
              </a:rPr>
              <a:t>du </a:t>
            </a:r>
            <a:r>
              <a:rPr lang="fr-FR" sz="3600" b="1" dirty="0">
                <a:solidFill>
                  <a:srgbClr val="515F7B"/>
                </a:solidFill>
                <a:ea typeface="ＭＳ Ｐゴシック" pitchFamily="34" charset="-128"/>
              </a:rPr>
              <a:t>Service </a:t>
            </a:r>
            <a:r>
              <a:rPr lang="fr-FR" sz="3600" b="1" dirty="0" smtClean="0">
                <a:solidFill>
                  <a:srgbClr val="515F7B"/>
                </a:solidFill>
                <a:ea typeface="ＭＳ Ｐゴシック" pitchFamily="34" charset="-128"/>
              </a:rPr>
              <a:t>public auquel nous contribuons</a:t>
            </a:r>
            <a:endParaRPr lang="fr-FR" sz="34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3400" b="1" dirty="0" smtClean="0">
                <a:solidFill>
                  <a:srgbClr val="515F7B"/>
                </a:solidFill>
                <a:ea typeface="ＭＳ Ｐゴシック" pitchFamily="34" charset="-128"/>
              </a:rPr>
              <a:t>aux ambitions nationales fixées par le Ministère de la Santé et la </a:t>
            </a:r>
            <a:r>
              <a:rPr lang="fr-FR" sz="3400" b="1" dirty="0" smtClean="0">
                <a:solidFill>
                  <a:srgbClr val="515F7B"/>
                </a:solidFill>
                <a:ea typeface="ＭＳ Ｐゴシック" pitchFamily="34" charset="-128"/>
              </a:rPr>
              <a:t>CNAMTS </a:t>
            </a:r>
            <a:r>
              <a:rPr lang="fr-FR" sz="3200" b="1" dirty="0" smtClean="0">
                <a:solidFill>
                  <a:srgbClr val="515F7B"/>
                </a:solidFill>
                <a:ea typeface="ＭＳ Ｐゴシック" pitchFamily="34" charset="-128"/>
              </a:rPr>
              <a:t>nécessaires </a:t>
            </a:r>
            <a:r>
              <a:rPr lang="fr-FR" sz="3200" b="1" dirty="0">
                <a:solidFill>
                  <a:srgbClr val="515F7B"/>
                </a:solidFill>
                <a:ea typeface="ＭＳ Ｐゴシック" pitchFamily="34" charset="-128"/>
              </a:rPr>
              <a:t>à l’adaptation de notre système de santé </a:t>
            </a:r>
            <a:r>
              <a:rPr lang="fr-FR" sz="3200" b="1" dirty="0" smtClean="0">
                <a:solidFill>
                  <a:srgbClr val="515F7B"/>
                </a:solidFill>
                <a:ea typeface="ＭＳ Ｐゴシック" pitchFamily="34" charset="-128"/>
              </a:rPr>
              <a:t>solidaire</a:t>
            </a:r>
            <a:endParaRPr lang="fr-FR" sz="34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3400" b="1" dirty="0" smtClean="0">
                <a:solidFill>
                  <a:srgbClr val="515F7B"/>
                </a:solidFill>
                <a:ea typeface="ＭＳ Ｐゴシック" pitchFamily="34" charset="-128"/>
              </a:rPr>
              <a:t>à notre action quotidienne individuelle et collective</a:t>
            </a:r>
          </a:p>
          <a:p>
            <a:pPr marL="342900" lvl="1" indent="-342900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4500" b="1" dirty="0">
                <a:solidFill>
                  <a:srgbClr val="515F7B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4500" b="1" dirty="0">
                <a:solidFill>
                  <a:srgbClr val="515F7B"/>
                </a:solidFill>
                <a:ea typeface="ＭＳ Ｐゴシック" pitchFamily="34" charset="-128"/>
              </a:rPr>
              <a:t>’</a:t>
            </a:r>
            <a:r>
              <a:rPr lang="fr-FR" sz="4500" b="1" dirty="0">
                <a:solidFill>
                  <a:srgbClr val="515F7B"/>
                </a:solidFill>
                <a:ea typeface="ＭＳ Ｐゴシック" pitchFamily="34" charset="-128"/>
              </a:rPr>
              <a:t>enjeux</a:t>
            </a: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3600" b="1" dirty="0">
                <a:solidFill>
                  <a:srgbClr val="515F7B"/>
                </a:solidFill>
                <a:ea typeface="ＭＳ Ｐゴシック" pitchFamily="34" charset="-128"/>
              </a:rPr>
              <a:t> Offrir la meilleur prestation à nos clients en adaptant nos </a:t>
            </a:r>
            <a:r>
              <a:rPr lang="fr-FR" sz="3600" b="1" dirty="0" smtClean="0">
                <a:solidFill>
                  <a:srgbClr val="515F7B"/>
                </a:solidFill>
                <a:ea typeface="ＭＳ Ｐゴシック" pitchFamily="34" charset="-128"/>
              </a:rPr>
              <a:t> ressources à nos priorités</a:t>
            </a:r>
            <a:endParaRPr lang="fr-FR" sz="34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3400" b="1" dirty="0" smtClean="0">
                <a:solidFill>
                  <a:srgbClr val="515F7B"/>
                </a:solidFill>
                <a:ea typeface="ＭＳ Ｐゴシック" pitchFamily="34" charset="-128"/>
              </a:rPr>
              <a:t>Moderniser nos </a:t>
            </a:r>
            <a:r>
              <a:rPr lang="fr-FR" sz="3400" b="1" dirty="0" smtClean="0">
                <a:solidFill>
                  <a:srgbClr val="515F7B"/>
                </a:solidFill>
                <a:ea typeface="ＭＳ Ｐゴシック" pitchFamily="34" charset="-128"/>
              </a:rPr>
              <a:t>méthodes de travail pour adapter notre structure aux enjeux de demain pour tous les Services publics ( continuité, réactivité, adaptabilité)</a:t>
            </a:r>
          </a:p>
          <a:p>
            <a:pPr lvl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3400" b="1" dirty="0">
                <a:solidFill>
                  <a:srgbClr val="515F7B"/>
                </a:solidFill>
                <a:ea typeface="ＭＳ Ｐゴシック" pitchFamily="34" charset="-128"/>
              </a:rPr>
              <a:t>Chaque salarié de l’Assurance maladie contribue à la délivrance de la juste prestation à </a:t>
            </a:r>
            <a:r>
              <a:rPr lang="fr-FR" sz="3400" b="1" dirty="0" smtClean="0">
                <a:solidFill>
                  <a:srgbClr val="515F7B"/>
                </a:solidFill>
                <a:ea typeface="ＭＳ Ｐゴシック" pitchFamily="34" charset="-128"/>
              </a:rPr>
              <a:t>l’Assuré ( Gestion du Risque)</a:t>
            </a:r>
          </a:p>
          <a:p>
            <a:pPr marL="0" indent="0" eaLnBrk="1" hangingPunct="1">
              <a:spcBef>
                <a:spcPts val="1175"/>
              </a:spcBef>
              <a:buNone/>
            </a:pPr>
            <a:r>
              <a:rPr lang="fr-FR" sz="4500" b="1" dirty="0" smtClean="0">
                <a:solidFill>
                  <a:srgbClr val="515F7B"/>
                </a:solidFill>
                <a:ea typeface="ＭＳ Ｐゴシック" pitchFamily="34" charset="-128"/>
              </a:rPr>
              <a:t>Permettre </a:t>
            </a:r>
            <a:r>
              <a:rPr lang="fr-FR" sz="4500" b="1" dirty="0" smtClean="0">
                <a:solidFill>
                  <a:srgbClr val="515F7B"/>
                </a:solidFill>
                <a:ea typeface="ＭＳ Ｐゴシック" pitchFamily="34" charset="-128"/>
              </a:rPr>
              <a:t>à chacun de situer sa contribution individuelle dans la performance </a:t>
            </a:r>
            <a:r>
              <a:rPr lang="fr-FR" sz="4500" b="1" dirty="0" smtClean="0">
                <a:solidFill>
                  <a:srgbClr val="515F7B"/>
                </a:solidFill>
                <a:ea typeface="ＭＳ Ｐゴシック" pitchFamily="34" charset="-128"/>
              </a:rPr>
              <a:t>collective</a:t>
            </a:r>
          </a:p>
          <a:p>
            <a:pPr marL="0" indent="0" eaLnBrk="1" hangingPunct="1">
              <a:spcBef>
                <a:spcPts val="1175"/>
              </a:spcBef>
              <a:buNone/>
            </a:pPr>
            <a:endParaRPr lang="fr-FR" sz="45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US" sz="800" smtClean="0">
                <a:solidFill>
                  <a:srgbClr val="666666"/>
                </a:solidFill>
              </a:rPr>
              <a:t>Confidentiel LVDH -</a:t>
            </a: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209800" y="6553200"/>
            <a:ext cx="4876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>
                <a:solidFill>
                  <a:srgbClr val="804000"/>
                </a:solidFill>
              </a:rPr>
              <a:pPr algn="ctr" eaLnBrk="1" hangingPunct="1"/>
              <a:t>2</a:t>
            </a:fld>
            <a:endParaRPr lang="en-US" sz="1000" b="0">
              <a:solidFill>
                <a:srgbClr val="804000"/>
              </a:solidFill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Flèche droite à entaille 1"/>
          <p:cNvSpPr/>
          <p:nvPr/>
        </p:nvSpPr>
        <p:spPr>
          <a:xfrm>
            <a:off x="275258" y="5301208"/>
            <a:ext cx="281331" cy="21602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451" y="5589240"/>
            <a:ext cx="2304256" cy="11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792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EN INTERNE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126" y="125917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Personnels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1640" y="1259175"/>
            <a:ext cx="734481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/>
              <a:t>Atouts </a:t>
            </a:r>
            <a:r>
              <a:rPr lang="fr-FR" sz="2400" b="1" dirty="0"/>
              <a:t>de l’ELSM de la Marne</a:t>
            </a:r>
            <a:r>
              <a:rPr lang="fr-FR" sz="2400" b="1" dirty="0" smtClean="0"/>
              <a:t>:</a:t>
            </a: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équipe pluridisciplinaire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implication au sein des territoires du département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équipe expérimentée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équipe impliquée lors de la montée en charge d’expérimentations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 encadrement de proximité pour chaque pôle </a:t>
            </a:r>
            <a:r>
              <a:rPr lang="fr-FR" dirty="0" smtClean="0"/>
              <a:t>d’activité</a:t>
            </a:r>
            <a:r>
              <a:rPr lang="fr-FR" sz="24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b="1" dirty="0" smtClean="0"/>
          </a:p>
          <a:p>
            <a:r>
              <a:rPr lang="fr-FR" sz="2400" b="1" dirty="0" smtClean="0"/>
              <a:t>Axes </a:t>
            </a:r>
            <a:r>
              <a:rPr lang="fr-FR" sz="2400" b="1" dirty="0"/>
              <a:t>d’amélioration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Renforcer </a:t>
            </a:r>
            <a:r>
              <a:rPr lang="fr-FR" dirty="0"/>
              <a:t>l’esprit de Service et le sens du </a:t>
            </a:r>
            <a:r>
              <a:rPr lang="fr-FR" dirty="0" smtClean="0"/>
              <a:t>collectif</a:t>
            </a: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Développer une dynamique de communication au sein de l’ELSM pour appropriation de l’information en temps réel par tous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Développer les échanges de proximité avec les équipes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Accompagner les personnel vers une véritable polyvalence opérationnelle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Développer des parcours professionnels au sein de l’ELSM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S’approprier de nouvelles organisations de l’activité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22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126" y="351709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2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EN INTERNE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Adapter les métiers et les parcours professionnels à l’évolution de nos nouvelles missions…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684911"/>
              </p:ext>
            </p:extLst>
          </p:nvPr>
        </p:nvGraphicFramePr>
        <p:xfrm>
          <a:off x="469080" y="3676184"/>
          <a:ext cx="8207376" cy="191325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Recenser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compétences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internes pour les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valoriser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Mutualiser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certaines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compétences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inter-ELSM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Individualiser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l’offre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formation pour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adapter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chaque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profil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du personnel de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l’ELSM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aux futures missions du Service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médical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 +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endParaRPr kumimoji="1" lang="en-GB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5229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0"/>
            <a:r>
              <a:rPr lang="fr-FR" dirty="0" smtClean="0">
                <a:solidFill>
                  <a:prstClr val="black"/>
                </a:solidFill>
              </a:rPr>
              <a:t>Accompagner 100% des évolutions de missions et parcours professionnels lors des EAEA</a:t>
            </a:r>
          </a:p>
          <a:p>
            <a:pPr lvl="0"/>
            <a:r>
              <a:rPr lang="fr-FR" dirty="0" smtClean="0">
                <a:solidFill>
                  <a:prstClr val="black"/>
                </a:solidFill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408624" y="5837382"/>
            <a:ext cx="8267831" cy="935037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1043608" y="5837382"/>
            <a:ext cx="7632848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 smtClean="0"/>
              <a:t> </a:t>
            </a:r>
            <a:r>
              <a:rPr lang="fr-FR" sz="1000" i="1" dirty="0" smtClean="0"/>
              <a:t>Adaptation du service médical à 100% des missions  proposées par l’entité dès 2017</a:t>
            </a:r>
            <a:r>
              <a:rPr lang="fr-FR" i="1" dirty="0" smtClean="0"/>
              <a:t> 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Personnels</a:t>
            </a:r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EN INTERNE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93" y="246367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1043608" y="2432937"/>
            <a:ext cx="70567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</a:t>
            </a:r>
            <a:r>
              <a:rPr lang="fr-FR" sz="2400" b="1" dirty="0" smtClean="0"/>
              <a:t>1: </a:t>
            </a:r>
          </a:p>
          <a:p>
            <a:r>
              <a:rPr lang="fr-FR" sz="2000" b="1" dirty="0" smtClean="0"/>
              <a:t>valoriser 100% des entraides mises en place de la Marne vers les autres ELSM</a:t>
            </a:r>
          </a:p>
          <a:p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1908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200" b="1" i="1" dirty="0" smtClean="0"/>
              <a:t>Développer le processus d’entraide et de mutualisation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9609953"/>
              </p:ext>
            </p:extLst>
          </p:nvPr>
        </p:nvGraphicFramePr>
        <p:xfrm>
          <a:off x="468313" y="3429000"/>
          <a:ext cx="8207376" cy="1868984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5135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Valoriser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Entraides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inter ELSM RPS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ou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CPR2A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ou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CCX  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dans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 rapport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d’activité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 faire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information en CODIL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Créer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un tableau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suivi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entraides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mensuellement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323850" y="5390045"/>
            <a:ext cx="8352606" cy="1279315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Personnels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779136" y="5661248"/>
            <a:ext cx="4872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Comptabliser</a:t>
            </a:r>
            <a:r>
              <a:rPr lang="fr-FR" dirty="0" smtClean="0"/>
              <a:t> les entraides et en faire le suivi</a:t>
            </a:r>
          </a:p>
          <a:p>
            <a:r>
              <a:rPr lang="fr-FR" dirty="0" smtClean="0"/>
              <a:t>valoriser 100% des entraides</a:t>
            </a:r>
          </a:p>
          <a:p>
            <a:r>
              <a:rPr lang="fr-FR" dirty="0" smtClean="0"/>
              <a:t>Réalisation du tableau de suivi mensuel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08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EN INTERNE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</a:t>
            </a:r>
            <a:r>
              <a:rPr lang="fr-FR" sz="2200" b="1" i="1" dirty="0" smtClean="0"/>
              <a:t>Améliorer la qualité de la circulation de l’information</a:t>
            </a:r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352025"/>
              </p:ext>
            </p:extLst>
          </p:nvPr>
        </p:nvGraphicFramePr>
        <p:xfrm>
          <a:off x="468313" y="3429000"/>
          <a:ext cx="8207376" cy="176085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Développer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stratégie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multicanaux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communication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Stabiliser 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fréquence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rencontres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avec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personnels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Organiser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rencontre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“Management “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avec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l’encadrement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l’ELSM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avec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rédaction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d’un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relevé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décisions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+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encadrement</a:t>
                      </a:r>
                      <a:endParaRPr kumimoji="1" lang="en-GB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3878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Organiser une fois par mois une séquence d’information à tout le personnel de l’ELSM</a:t>
            </a:r>
            <a:endParaRPr lang="fr-FR" sz="1800" dirty="0"/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323850" y="5267955"/>
            <a:ext cx="8352606" cy="1473413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603222" y="5551494"/>
            <a:ext cx="8073234" cy="12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/>
              <a:t>          </a:t>
            </a:r>
            <a:r>
              <a:rPr lang="fr-FR" sz="1000" i="1" dirty="0" err="1" smtClean="0"/>
              <a:t>CODILs</a:t>
            </a:r>
            <a:r>
              <a:rPr lang="fr-FR" sz="1000" i="1" dirty="0" smtClean="0"/>
              <a:t> + </a:t>
            </a:r>
            <a:r>
              <a:rPr lang="fr-FR" sz="1000" i="1" dirty="0" smtClean="0"/>
              <a:t>élargis 2/ an- </a:t>
            </a:r>
            <a:r>
              <a:rPr lang="fr-FR" sz="1000" i="1" dirty="0" err="1" smtClean="0"/>
              <a:t>codil</a:t>
            </a:r>
            <a:r>
              <a:rPr lang="fr-FR" sz="1000" i="1" dirty="0" smtClean="0"/>
              <a:t> 9 à 10/an- Réunion d’encadrement  10/an</a:t>
            </a:r>
            <a:endParaRPr lang="fr-FR" sz="1000" i="1" dirty="0" smtClean="0"/>
          </a:p>
          <a:p>
            <a:pPr>
              <a:lnSpc>
                <a:spcPct val="110000"/>
              </a:lnSpc>
            </a:pPr>
            <a:r>
              <a:rPr lang="fr-FR" sz="1000" i="1" dirty="0"/>
              <a:t> </a:t>
            </a:r>
            <a:r>
              <a:rPr lang="fr-FR" sz="1000" i="1" dirty="0" smtClean="0"/>
              <a:t>                  Rencontres sur </a:t>
            </a:r>
            <a:r>
              <a:rPr lang="fr-FR" sz="1000" i="1" dirty="0" smtClean="0"/>
              <a:t>sites : 1 fois tous les 15j </a:t>
            </a:r>
            <a:endParaRPr lang="fr-FR" sz="1000" i="1" dirty="0" smtClean="0"/>
          </a:p>
          <a:p>
            <a:pPr>
              <a:lnSpc>
                <a:spcPct val="110000"/>
              </a:lnSpc>
            </a:pPr>
            <a:r>
              <a:rPr lang="fr-FR" sz="1000" i="1" dirty="0"/>
              <a:t> </a:t>
            </a:r>
            <a:r>
              <a:rPr lang="fr-FR" sz="1000" i="1" dirty="0" smtClean="0"/>
              <a:t>                  Nombre  de rencontres techniques avec cadres proximité</a:t>
            </a:r>
          </a:p>
          <a:p>
            <a:pPr>
              <a:lnSpc>
                <a:spcPct val="110000"/>
              </a:lnSpc>
            </a:pPr>
            <a:r>
              <a:rPr lang="fr-FR" sz="1000" i="1" dirty="0" smtClean="0"/>
              <a:t>                   Informations électroniques ( Intranet + </a:t>
            </a:r>
            <a:r>
              <a:rPr lang="fr-FR" sz="1000" i="1" dirty="0" smtClean="0"/>
              <a:t>mail)                   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Personnels</a:t>
            </a:r>
          </a:p>
        </p:txBody>
      </p:sp>
    </p:spTree>
    <p:extLst>
      <p:ext uri="{BB962C8B-B14F-4D97-AF65-F5344CB8AC3E}">
        <p14:creationId xmlns:p14="http://schemas.microsoft.com/office/powerpoint/2010/main" val="33508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EN INTERNE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801191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78929" y="1717673"/>
            <a:ext cx="796925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</a:t>
            </a:r>
            <a:r>
              <a:rPr lang="fr-FR" sz="2200" b="1" dirty="0" smtClean="0"/>
              <a:t>4 </a:t>
            </a:r>
            <a:r>
              <a:rPr lang="fr-FR" sz="2200" b="1" dirty="0" smtClean="0"/>
              <a:t>: </a:t>
            </a:r>
            <a:r>
              <a:rPr lang="fr-FR" sz="2200" b="1" i="1" dirty="0" smtClean="0"/>
              <a:t>Accompagner les personnels et les organisations dans la dynamique de changement.</a:t>
            </a:r>
            <a:endParaRPr lang="fr-FR" sz="22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802096"/>
              </p:ext>
            </p:extLst>
          </p:nvPr>
        </p:nvGraphicFramePr>
        <p:xfrm>
          <a:off x="396055" y="3301071"/>
          <a:ext cx="8207376" cy="2812098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Communiquer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réunion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Management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l’ELSM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100%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informations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relatives au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changement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Identifier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partager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éléments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langage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utiles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aux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managers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l’ELSM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pour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donner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du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aux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changements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prévus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 de Direction locale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Relayer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100% des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informations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relatives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aux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changements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(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activité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ou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organisation)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 CODIL</a:t>
                      </a:r>
                      <a:endParaRPr kumimoji="1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Organiser un temps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d’échange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à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chaque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CODIL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lors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présentation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projets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changement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 personnel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9717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Décliner au personnel 100% des informations relatives au changement présentées au CODIR</a:t>
            </a:r>
            <a:endParaRPr lang="fr-FR" sz="1800" dirty="0"/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251520" y="6035780"/>
            <a:ext cx="8604448" cy="700097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293718" y="6035780"/>
            <a:ext cx="8294515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/>
              <a:t>          </a:t>
            </a:r>
            <a:r>
              <a:rPr lang="fr-FR" i="1" dirty="0" smtClean="0"/>
              <a:t>Information de 100% du personnel des changements prévus et de leur motivation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Personnels</a:t>
            </a:r>
          </a:p>
        </p:txBody>
      </p:sp>
    </p:spTree>
    <p:extLst>
      <p:ext uri="{BB962C8B-B14F-4D97-AF65-F5344CB8AC3E}">
        <p14:creationId xmlns:p14="http://schemas.microsoft.com/office/powerpoint/2010/main" val="33508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EN INTERNE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1908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</a:t>
            </a:r>
            <a:r>
              <a:rPr lang="fr-FR" sz="2200" b="1" dirty="0" smtClean="0"/>
              <a:t>5 </a:t>
            </a:r>
            <a:r>
              <a:rPr lang="fr-FR" sz="2200" b="1" dirty="0" smtClean="0"/>
              <a:t>: </a:t>
            </a:r>
            <a:r>
              <a:rPr lang="fr-FR" sz="2000" b="1" i="1" dirty="0" smtClean="0"/>
              <a:t>Améliorer la prise en compte de la dimension humaine en intégrant la notion de risques psychosociaux …</a:t>
            </a:r>
            <a:endParaRPr lang="fr-FR" sz="2000" i="1" dirty="0"/>
          </a:p>
        </p:txBody>
      </p:sp>
      <p:graphicFrame>
        <p:nvGraphicFramePr>
          <p:cNvPr id="29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103048"/>
              </p:ext>
            </p:extLst>
          </p:nvPr>
        </p:nvGraphicFramePr>
        <p:xfrm>
          <a:off x="468313" y="3429000"/>
          <a:ext cx="8207376" cy="1968819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3">
                            <a:lumMod val="20000"/>
                            <a:lumOff val="80000"/>
                          </a:schemeClr>
                        </a:gs>
                        <a:gs pos="46000">
                          <a:schemeClr val="accent3">
                            <a:lumMod val="40000"/>
                            <a:lumOff val="60000"/>
                          </a:schemeClr>
                        </a:gs>
                        <a:gs pos="70000">
                          <a:schemeClr val="accent3">
                            <a:lumMod val="60000"/>
                            <a:lumOff val="40000"/>
                          </a:schemeClr>
                        </a:gs>
                        <a:gs pos="100000">
                          <a:schemeClr val="accent3">
                            <a:lumMod val="7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Proposer le travail à domicile aux agents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qui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souhaitent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DRSM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Accompagner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100%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personnels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victimes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d’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incivilités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cours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leur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mission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locales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Juin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Péréniser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cercles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progrès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locales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Juin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Teambuliding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sur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solidarité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interne (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esprit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d’entreprise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)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locales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36851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sz="1800" b="1" i="1" dirty="0" smtClean="0"/>
              <a:t>Améliorer la qualité de vie au travail</a:t>
            </a:r>
            <a:endParaRPr lang="fr-FR" sz="1800" dirty="0"/>
          </a:p>
        </p:txBody>
      </p:sp>
      <p:sp>
        <p:nvSpPr>
          <p:cNvPr id="31" name="AutoShape 99"/>
          <p:cNvSpPr>
            <a:spLocks noChangeArrowheads="1"/>
          </p:cNvSpPr>
          <p:nvPr/>
        </p:nvSpPr>
        <p:spPr bwMode="auto">
          <a:xfrm>
            <a:off x="323850" y="5445224"/>
            <a:ext cx="8352606" cy="1224136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654500" y="5445224"/>
            <a:ext cx="6057010" cy="124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dirty="0" smtClean="0"/>
              <a:t>Cr réunions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dirty="0" smtClean="0"/>
              <a:t>Nombre de décisions mises en œuvre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dirty="0" smtClean="0"/>
              <a:t>Elaboration d’une procédure de suivi des incivilités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dirty="0" smtClean="0"/>
              <a:t>Mesure d’impact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dirty="0" smtClean="0"/>
              <a:t>Nombre d’adhésion au télétravail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7452320" y="3175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Personnels</a:t>
            </a:r>
          </a:p>
        </p:txBody>
      </p:sp>
    </p:spTree>
    <p:extLst>
      <p:ext uri="{BB962C8B-B14F-4D97-AF65-F5344CB8AC3E}">
        <p14:creationId xmlns:p14="http://schemas.microsoft.com/office/powerpoint/2010/main" val="33508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marL="0" indent="0" algn="ctr" eaLnBrk="1" hangingPunct="1">
              <a:spcBef>
                <a:spcPts val="1175"/>
              </a:spcBef>
              <a:buNone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Notre Projet </a:t>
            </a: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de Service = notre feuille de route jusqu’à 2017</a:t>
            </a:r>
          </a:p>
          <a:p>
            <a:pPr marL="0" indent="0" algn="ctr" eaLnBrk="1" hangingPunct="1">
              <a:spcBef>
                <a:spcPts val="1175"/>
              </a:spcBef>
              <a:buNone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3 Axes- 16 objectifs stratégiques</a:t>
            </a:r>
            <a:endParaRPr lang="fr-FR" sz="28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pPr marL="0" indent="0" algn="ctr" eaLnBrk="1" hangingPunct="1">
              <a:spcBef>
                <a:spcPts val="1175"/>
              </a:spcBef>
              <a:buNone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Un projet pour lequel notre implication collective pour l’Assurance maladie est décisive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fr-FR" sz="2400" dirty="0">
                <a:ea typeface="ＭＳ Ｐゴシック" pitchFamily="34" charset="-128"/>
              </a:rPr>
              <a:t>	</a:t>
            </a: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4800" y="6553200"/>
            <a:ext cx="19050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en-US" sz="800" smtClean="0">
                <a:solidFill>
                  <a:srgbClr val="666666"/>
                </a:solidFill>
              </a:rPr>
              <a:t>Confidentiel LVDH -</a:t>
            </a: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209800" y="6553200"/>
            <a:ext cx="4876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>
                <a:solidFill>
                  <a:srgbClr val="804000"/>
                </a:solidFill>
              </a:rPr>
              <a:pPr algn="ctr" eaLnBrk="1" hangingPunct="1"/>
              <a:t>26</a:t>
            </a:fld>
            <a:endParaRPr lang="en-US" sz="1000" b="0">
              <a:solidFill>
                <a:srgbClr val="804000"/>
              </a:solidFill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mtClean="0">
                <a:solidFill>
                  <a:schemeClr val="bg1"/>
                </a:solidFill>
              </a:rPr>
              <a:t>MOT DE LA FIN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189645"/>
            <a:ext cx="244827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467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83" y="155679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80960" y="38086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4592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 QUELLES FINALITES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36301" y="1492042"/>
            <a:ext cx="80490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515F7B"/>
                </a:solidFill>
                <a:ea typeface="ＭＳ Ｐゴシック" pitchFamily="34" charset="-128"/>
              </a:rPr>
              <a:t>Permettre à l’ELSM de la Marne de participer à l’évolution de la Relation client au sein du Réseau médical de l’Assurance maladie, en s’appuyant sur nos forces</a:t>
            </a:r>
          </a:p>
          <a:p>
            <a:endParaRPr lang="fr-FR" sz="2000" b="1" dirty="0">
              <a:solidFill>
                <a:srgbClr val="515F7B"/>
              </a:solidFill>
              <a:ea typeface="ＭＳ Ｐゴシック" pitchFamily="34" charset="-128"/>
            </a:endParaRPr>
          </a:p>
          <a:p>
            <a:r>
              <a:rPr lang="fr-FR" sz="2000" b="1" dirty="0" smtClean="0">
                <a:solidFill>
                  <a:srgbClr val="515F7B"/>
                </a:solidFill>
                <a:ea typeface="ＭＳ Ｐゴシック" pitchFamily="34" charset="-128"/>
              </a:rPr>
              <a:t>Participer à la rénovation du travail en réseau afin d’accroître la réactivité du réseau au service de l’Assuré ( SMI, PRADO,PLANIR…)</a:t>
            </a:r>
          </a:p>
          <a:p>
            <a:endParaRPr lang="fr-FR" sz="2000" b="1" dirty="0" smtClean="0">
              <a:solidFill>
                <a:srgbClr val="515F7B"/>
              </a:solidFill>
              <a:ea typeface="ＭＳ Ｐゴシック" pitchFamily="34" charset="-128"/>
            </a:endParaRPr>
          </a:p>
          <a:p>
            <a:r>
              <a:rPr lang="fr-FR" sz="2000" b="1" dirty="0" smtClean="0">
                <a:solidFill>
                  <a:srgbClr val="515F7B"/>
                </a:solidFill>
                <a:ea typeface="ＭＳ Ｐゴシック" pitchFamily="34" charset="-128"/>
              </a:rPr>
              <a:t>Valoriser la technicité médicale de l’ELSM de la Marne auprès de nos partenaires internes et externes ( CPAM, Service social, Universités, ARS)</a:t>
            </a:r>
          </a:p>
          <a:p>
            <a:endParaRPr lang="fr-FR" sz="2000" b="1" dirty="0">
              <a:solidFill>
                <a:srgbClr val="515F7B"/>
              </a:solidFill>
              <a:ea typeface="ＭＳ Ｐゴシック" pitchFamily="34" charset="-128"/>
            </a:endParaRPr>
          </a:p>
          <a:p>
            <a:r>
              <a:rPr lang="fr-FR" sz="2000" b="1" dirty="0" smtClean="0">
                <a:solidFill>
                  <a:srgbClr val="515F7B"/>
                </a:solidFill>
                <a:ea typeface="ＭＳ Ｐゴシック" pitchFamily="34" charset="-128"/>
              </a:rPr>
              <a:t>Accompagner notre équipe dans l’évolution de nos activités et organisations</a:t>
            </a:r>
          </a:p>
          <a:p>
            <a:endParaRPr lang="fr-FR" sz="2400" b="1" dirty="0">
              <a:solidFill>
                <a:srgbClr val="515F7B"/>
              </a:solidFill>
              <a:ea typeface="ＭＳ Ｐゴシック" pitchFamily="34" charset="-128"/>
            </a:endParaRPr>
          </a:p>
          <a:p>
            <a:endParaRPr lang="fr-FR" sz="2400" b="1" dirty="0" smtClean="0">
              <a:solidFill>
                <a:srgbClr val="515F7B"/>
              </a:solidFill>
              <a:ea typeface="ＭＳ Ｐゴシック" pitchFamily="34" charset="-128"/>
            </a:endParaRPr>
          </a:p>
        </p:txBody>
      </p:sp>
      <p:pic>
        <p:nvPicPr>
          <p:cNvPr id="1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69" y="299695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00" y="443711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95" y="594928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941168"/>
            <a:ext cx="2707649" cy="1801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94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17012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6" y="170080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452320" y="29160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ASSURES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115616" y="1412776"/>
            <a:ext cx="691276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sz="2400" b="1" dirty="0" smtClean="0"/>
              <a:t>Atouts </a:t>
            </a:r>
            <a:r>
              <a:rPr lang="fr-FR" sz="2400" b="1" dirty="0" smtClean="0"/>
              <a:t>de l’ELSM de la Marne: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équipe des praticiens conseils </a:t>
            </a:r>
            <a:r>
              <a:rPr lang="fr-FR" dirty="0" smtClean="0"/>
              <a:t>à la cible en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Expertise des PC et 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GRC structurée et efficace ( campagne appels mystères 2013 : 43</a:t>
            </a:r>
            <a:r>
              <a:rPr lang="fr-FR" baseline="30000" dirty="0" smtClean="0"/>
              <a:t>ème</a:t>
            </a:r>
            <a:r>
              <a:rPr lang="fr-FR" dirty="0" smtClean="0"/>
              <a:t> position -2014 :11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 smtClean="0"/>
              <a:t>position)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sz="2400" b="1" dirty="0"/>
              <a:t>Axes de progression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dirty="0"/>
              <a:t>répartition géographique de l’activité de l’ELSM de la Marne à repenser en particulier pour  l’organisation de travail des sites extérieurs ( télétravail?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Participer à la montée en charge de la GRC du Service médical Nord 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Renforcer </a:t>
            </a:r>
            <a:r>
              <a:rPr lang="fr-FR" dirty="0"/>
              <a:t>l’implication de chaque acteur du Service, en contact avec nos publics, en vue de donner une image positive de notre Service 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1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51" y="3500915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3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Améliorer en local la qualité de l’accueil physique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33711"/>
              </p:ext>
            </p:extLst>
          </p:nvPr>
        </p:nvGraphicFramePr>
        <p:xfrm>
          <a:off x="468313" y="3429000"/>
          <a:ext cx="8207376" cy="160845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Sensibilisation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PA/PC à 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Gestion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relation client </a:t>
                      </a:r>
                      <a:r>
                        <a:rPr kumimoji="1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 les formations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locale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Proposer des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espaces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d’accueil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d’attente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confortables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pour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assurés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locale et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endParaRPr kumimoji="1" lang="en-GB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Adapter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nos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conditions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d’accueil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aux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personnes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situation de handicap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 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et </a:t>
                      </a: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endParaRPr kumimoji="1" lang="en-GB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705564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Offrir une qualité d’accueil physique satisfaisant 100% des assurés reçus</a:t>
            </a:r>
            <a:endParaRPr lang="fr-FR" sz="1800" dirty="0"/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23850" y="5390045"/>
            <a:ext cx="8352606" cy="1279315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603222" y="5514328"/>
            <a:ext cx="405207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/>
              <a:t>          </a:t>
            </a:r>
            <a:r>
              <a:rPr lang="fr-FR" sz="1200" i="1" dirty="0" smtClean="0"/>
              <a:t>Résultats de l’enquête de satisfaction –délais d’accueil</a:t>
            </a:r>
          </a:p>
          <a:p>
            <a:pPr>
              <a:lnSpc>
                <a:spcPct val="110000"/>
              </a:lnSpc>
            </a:pPr>
            <a:r>
              <a:rPr lang="fr-FR" sz="1200" i="1" dirty="0"/>
              <a:t> </a:t>
            </a:r>
            <a:r>
              <a:rPr lang="fr-FR" sz="1200" i="1" dirty="0" smtClean="0"/>
              <a:t>              Suivi statistique de la GRC</a:t>
            </a:r>
          </a:p>
          <a:p>
            <a:pPr>
              <a:lnSpc>
                <a:spcPct val="110000"/>
              </a:lnSpc>
            </a:pPr>
            <a:r>
              <a:rPr lang="fr-FR" sz="1200" i="1" dirty="0"/>
              <a:t> </a:t>
            </a:r>
            <a:r>
              <a:rPr lang="fr-FR" sz="1200" i="1" dirty="0" smtClean="0"/>
              <a:t>              </a:t>
            </a:r>
            <a:endParaRPr lang="en-GB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7452320" y="29160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ASSURES</a:t>
            </a:r>
          </a:p>
        </p:txBody>
      </p:sp>
    </p:spTree>
    <p:extLst>
      <p:ext uri="{BB962C8B-B14F-4D97-AF65-F5344CB8AC3E}">
        <p14:creationId xmlns:p14="http://schemas.microsoft.com/office/powerpoint/2010/main" val="39420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prstClr val="white"/>
                </a:solidFill>
              </a:endParaRPr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prstClr val="white"/>
                </a:solidFill>
              </a:rPr>
              <a:t>AXE 1 : LES CLIENTS</a:t>
            </a:r>
            <a:endParaRPr lang="fr-FR" sz="3000" b="1" dirty="0">
              <a:solidFill>
                <a:prstClr val="white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prstClr val="black"/>
                </a:solidFill>
              </a:rPr>
              <a:t>OBJECTIF OPERATIONNEL 2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>
                <a:solidFill>
                  <a:prstClr val="black"/>
                </a:solidFill>
              </a:rPr>
              <a:t>OBJECTIF STRATEGIQUE 1 : </a:t>
            </a:r>
            <a:r>
              <a:rPr lang="fr-FR" sz="2200" b="1" i="1" dirty="0" smtClean="0">
                <a:solidFill>
                  <a:prstClr val="black"/>
                </a:solidFill>
              </a:rPr>
              <a:t>Améliorer en local la qualité de l’accueil physique</a:t>
            </a:r>
            <a:endParaRPr lang="fr-FR" sz="2200" i="1" dirty="0">
              <a:solidFill>
                <a:prstClr val="black"/>
              </a:solidFill>
            </a:endParaRPr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717274"/>
              </p:ext>
            </p:extLst>
          </p:nvPr>
        </p:nvGraphicFramePr>
        <p:xfrm>
          <a:off x="467545" y="3517095"/>
          <a:ext cx="8208911" cy="2696187"/>
        </p:xfrm>
        <a:graphic>
          <a:graphicData uri="http://schemas.openxmlformats.org/drawingml/2006/table">
            <a:tbl>
              <a:tblPr/>
              <a:tblGrid>
                <a:gridCol w="2486671"/>
                <a:gridCol w="2861120"/>
                <a:gridCol w="2861120"/>
              </a:tblGrid>
              <a:tr h="3283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73596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Sensibiliser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l’Assuré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aux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services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proposés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l’assurance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maladie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adaptés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et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pertinents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 regard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sa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situation ( actions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ciblées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PLANIR, Services en santé…)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Mettre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à disposition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dans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espaces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d’accueil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d’attente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supports de communication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sur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les actions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saisonnières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l’Assurance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maladie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les Services en santé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5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Promotion des actions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dépistage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et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prévention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l’Assurance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Maladie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fonction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selon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périodicité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(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vaccination grippe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,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dépistage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cancer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colo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-rectal…)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sz="1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764940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>
                <a:solidFill>
                  <a:prstClr val="black"/>
                </a:solidFill>
              </a:rPr>
              <a:t>Personnaliser l’accueil de l’assuré en présentant au moins une offre de service </a:t>
            </a:r>
          </a:p>
          <a:p>
            <a:r>
              <a:rPr lang="fr-FR" b="1" i="1" dirty="0" smtClean="0">
                <a:solidFill>
                  <a:prstClr val="black"/>
                </a:solidFill>
              </a:rPr>
              <a:t>de l’Assurance maladie à 100% des convoqués</a:t>
            </a:r>
            <a:endParaRPr lang="fr-FR" b="1" i="1" dirty="0">
              <a:solidFill>
                <a:prstClr val="black"/>
              </a:solidFill>
            </a:endParaRPr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681622" y="6209928"/>
            <a:ext cx="8066841" cy="648072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987480" y="6093296"/>
            <a:ext cx="7688976" cy="83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fr-FR" sz="1400" u="sng" dirty="0" smtClean="0">
                <a:solidFill>
                  <a:prstClr val="black"/>
                </a:solidFill>
              </a:rPr>
              <a:t>Indicateur de réussite :</a:t>
            </a:r>
            <a:endParaRPr lang="fr-FR" sz="1400" dirty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</a:pPr>
            <a:r>
              <a:rPr lang="fr-FR" i="1" dirty="0">
                <a:solidFill>
                  <a:prstClr val="black"/>
                </a:solidFill>
              </a:rPr>
              <a:t>          </a:t>
            </a:r>
            <a:r>
              <a:rPr lang="fr-FR" sz="1000" i="1" dirty="0" smtClean="0">
                <a:solidFill>
                  <a:prstClr val="black"/>
                </a:solidFill>
              </a:rPr>
              <a:t>Relais de 100% des campagnes de sensibilisation de l’Assurance maladie  pour les actions de prévention et de dépistage</a:t>
            </a:r>
          </a:p>
          <a:p>
            <a:pPr>
              <a:lnSpc>
                <a:spcPct val="110000"/>
              </a:lnSpc>
            </a:pPr>
            <a:r>
              <a:rPr lang="fr-FR" sz="1000" i="1" dirty="0">
                <a:solidFill>
                  <a:prstClr val="black"/>
                </a:solidFill>
              </a:rPr>
              <a:t> </a:t>
            </a:r>
            <a:r>
              <a:rPr lang="fr-FR" sz="1000" i="1" dirty="0" smtClean="0">
                <a:solidFill>
                  <a:prstClr val="black"/>
                </a:solidFill>
              </a:rPr>
              <a:t>                 Sensibilisation de 100% des assurés convoqués à une action de l’Assurance maladie</a:t>
            </a:r>
            <a:r>
              <a:rPr lang="fr-FR" sz="1200" i="1" dirty="0" smtClean="0">
                <a:solidFill>
                  <a:prstClr val="black"/>
                </a:solidFill>
              </a:rPr>
              <a:t>               </a:t>
            </a:r>
            <a:endParaRPr lang="en-GB" i="1" dirty="0">
              <a:solidFill>
                <a:prstClr val="black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452320" y="29160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</a:rPr>
              <a:t>ASSURES</a:t>
            </a:r>
          </a:p>
        </p:txBody>
      </p:sp>
    </p:spTree>
    <p:extLst>
      <p:ext uri="{BB962C8B-B14F-4D97-AF65-F5344CB8AC3E}">
        <p14:creationId xmlns:p14="http://schemas.microsoft.com/office/powerpoint/2010/main" val="42018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prstClr val="white"/>
                </a:solidFill>
              </a:endParaRPr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prstClr val="white"/>
                </a:solidFill>
              </a:rPr>
              <a:t>AXE 1 : LES CLIENTS</a:t>
            </a:r>
            <a:endParaRPr lang="fr-FR" sz="3000" b="1" dirty="0">
              <a:solidFill>
                <a:prstClr val="white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prstClr val="black"/>
                </a:solidFill>
              </a:rPr>
              <a:t>OBJECTIF OPERATIONNEL 1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799"/>
            <a:ext cx="8280401" cy="801191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>
                <a:solidFill>
                  <a:prstClr val="black"/>
                </a:solidFill>
              </a:rPr>
              <a:t>OBJECTIF STRATEGIQUE 2 : </a:t>
            </a:r>
            <a:r>
              <a:rPr lang="fr-FR" sz="2200" b="1" i="1" dirty="0" smtClean="0">
                <a:solidFill>
                  <a:prstClr val="black"/>
                </a:solidFill>
              </a:rPr>
              <a:t>Améliorer la réponse aux assurés sociaux par la mise en place d’une PFS régionale</a:t>
            </a:r>
            <a:endParaRPr lang="fr-FR" sz="2200" i="1" dirty="0">
              <a:solidFill>
                <a:prstClr val="black"/>
              </a:solidFill>
            </a:endParaRPr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502384"/>
              </p:ext>
            </p:extLst>
          </p:nvPr>
        </p:nvGraphicFramePr>
        <p:xfrm>
          <a:off x="468313" y="3429000"/>
          <a:ext cx="8207376" cy="2461896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Former à la GRC les PA et PC ( techniques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d’accueil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d’entretien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EAEA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chaque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année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Former les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personnels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contact avec le public à la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prévention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des situations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conflictuelles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Développer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l’expertise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médico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-administrative des PA et PC par la formation (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dont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la FMC)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Participer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au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groupe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travail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sur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la PFS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et proposer la candidature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de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la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Marne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Equipes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de Direction Locale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Régionale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66298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>
                <a:solidFill>
                  <a:prstClr val="black"/>
                </a:solidFill>
              </a:rPr>
              <a:t>Professionnaliser 100% des personnels en contact avec nos clients</a:t>
            </a:r>
            <a:r>
              <a:rPr lang="fr-FR" dirty="0" smtClean="0">
                <a:solidFill>
                  <a:prstClr val="black"/>
                </a:solidFill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95536" y="5843361"/>
            <a:ext cx="8280920" cy="911446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>
              <a:solidFill>
                <a:prstClr val="black"/>
              </a:solidFill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919504" y="5843361"/>
            <a:ext cx="2821606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>
                <a:solidFill>
                  <a:prstClr val="black"/>
                </a:solidFill>
              </a:rPr>
              <a:t>Indicateur de réussite :</a:t>
            </a:r>
            <a:endParaRPr lang="fr-FR" dirty="0">
              <a:solidFill>
                <a:prstClr val="black"/>
              </a:solidFill>
            </a:endParaRP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>
                <a:solidFill>
                  <a:prstClr val="black"/>
                </a:solidFill>
              </a:rPr>
              <a:t>Nombre de formation ou RDD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>
                <a:solidFill>
                  <a:prstClr val="black"/>
                </a:solidFill>
              </a:rPr>
              <a:t>Suivi statistique GRC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sz="1000" i="1" dirty="0" smtClean="0">
                <a:solidFill>
                  <a:prstClr val="black"/>
                </a:solidFill>
              </a:rPr>
              <a:t>Participation au groupe de travail PFS régional</a:t>
            </a:r>
            <a:endParaRPr lang="en-GB" i="1" dirty="0">
              <a:solidFill>
                <a:prstClr val="black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524328" y="29160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prstClr val="black"/>
                </a:solidFill>
              </a:rPr>
              <a:t>ASSURES</a:t>
            </a:r>
          </a:p>
        </p:txBody>
      </p:sp>
    </p:spTree>
    <p:extLst>
      <p:ext uri="{BB962C8B-B14F-4D97-AF65-F5344CB8AC3E}">
        <p14:creationId xmlns:p14="http://schemas.microsoft.com/office/powerpoint/2010/main" val="117563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05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442954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3368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LES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87480" y="2420888"/>
            <a:ext cx="421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</a:t>
            </a:r>
            <a:endParaRPr lang="fr-FR" sz="2400" b="1" dirty="0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741154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96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</a:t>
            </a:r>
            <a:r>
              <a:rPr lang="fr-FR" sz="2200" b="1" i="1" dirty="0" smtClean="0"/>
              <a:t>Déployer le dispositif PRADO dans l’ensemble de la région NE</a:t>
            </a:r>
            <a:endParaRPr lang="fr-FR" sz="2200" i="1" dirty="0"/>
          </a:p>
        </p:txBody>
      </p:sp>
      <p:graphicFrame>
        <p:nvGraphicFramePr>
          <p:cNvPr id="27" name="Group 1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979916"/>
              </p:ext>
            </p:extLst>
          </p:nvPr>
        </p:nvGraphicFramePr>
        <p:xfrm>
          <a:off x="469080" y="3585939"/>
          <a:ext cx="8207376" cy="861378"/>
        </p:xfrm>
        <a:graphic>
          <a:graphicData uri="http://schemas.openxmlformats.org/drawingml/2006/table">
            <a:tbl>
              <a:tblPr/>
              <a:tblGrid>
                <a:gridCol w="2486206"/>
                <a:gridCol w="2860585"/>
                <a:gridCol w="2860585"/>
              </a:tblGrid>
              <a:tr h="3127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Actions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Echéances</a:t>
                      </a:r>
                      <a:endParaRPr kumimoji="1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Mettre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en place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une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instance de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pilotage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commune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à la CPAM, Service social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et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ELSM</a:t>
                      </a:r>
                      <a:endParaRPr kumimoji="1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MCCS+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Dir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CPAM + </a:t>
                      </a:r>
                      <a:r>
                        <a:rPr kumimoji="1" lang="en-GB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Responsable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 </a:t>
                      </a: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Service social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ahoma" pitchFamily="34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23850" y="2918272"/>
            <a:ext cx="804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b="1" i="1" dirty="0" smtClean="0"/>
              <a:t>Décliner avant 2017 dans le département 100% des thématiques PRADO déployés </a:t>
            </a:r>
          </a:p>
          <a:p>
            <a:r>
              <a:rPr lang="fr-FR" b="1" i="1" dirty="0" smtClean="0"/>
              <a:t>par la DRSM Nord Est</a:t>
            </a:r>
            <a:r>
              <a:rPr lang="fr-FR" sz="1800" dirty="0" smtClean="0"/>
              <a:t> </a:t>
            </a:r>
            <a:endParaRPr lang="fr-FR" sz="1800" dirty="0"/>
          </a:p>
        </p:txBody>
      </p:sp>
      <p:sp>
        <p:nvSpPr>
          <p:cNvPr id="29" name="AutoShape 99"/>
          <p:cNvSpPr>
            <a:spLocks noChangeArrowheads="1"/>
          </p:cNvSpPr>
          <p:nvPr/>
        </p:nvSpPr>
        <p:spPr bwMode="auto">
          <a:xfrm>
            <a:off x="323850" y="4623403"/>
            <a:ext cx="8352606" cy="935037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79136" y="4764132"/>
            <a:ext cx="5532733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fr-FR" u="sng" dirty="0" smtClean="0"/>
              <a:t>Indicateur de réussite :</a:t>
            </a:r>
            <a:endParaRPr lang="fr-FR" dirty="0"/>
          </a:p>
          <a:p>
            <a:pPr>
              <a:lnSpc>
                <a:spcPct val="110000"/>
              </a:lnSpc>
            </a:pPr>
            <a:r>
              <a:rPr lang="fr-FR" i="1" dirty="0"/>
              <a:t>          </a:t>
            </a:r>
            <a:r>
              <a:rPr lang="fr-FR" i="1" dirty="0" smtClean="0"/>
              <a:t>CR de réunion </a:t>
            </a:r>
            <a:r>
              <a:rPr lang="fr-FR" i="1" dirty="0" smtClean="0"/>
              <a:t>sur les services en santé CPAM-ELSM</a:t>
            </a:r>
            <a:endParaRPr lang="en-GB" i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7668344" y="3326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ASSURES</a:t>
            </a:r>
          </a:p>
        </p:txBody>
      </p:sp>
    </p:spTree>
    <p:extLst>
      <p:ext uri="{BB962C8B-B14F-4D97-AF65-F5344CB8AC3E}">
        <p14:creationId xmlns:p14="http://schemas.microsoft.com/office/powerpoint/2010/main" val="4014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2608</Words>
  <Application>Microsoft Office PowerPoint</Application>
  <PresentationFormat>Affichage à l'écran (4:3)</PresentationFormat>
  <Paragraphs>491</Paragraphs>
  <Slides>26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 Projet de Service ELSM de la Marne</vt:lpstr>
      <vt:lpstr>Présentation PowerPoint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Projet de service</vt:lpstr>
      <vt:lpstr>Présentation PowerPoint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MENOTGUILIANI1-06754</cp:lastModifiedBy>
  <cp:revision>100</cp:revision>
  <cp:lastPrinted>2015-05-05T10:47:36Z</cp:lastPrinted>
  <dcterms:created xsi:type="dcterms:W3CDTF">2014-09-18T07:50:36Z</dcterms:created>
  <dcterms:modified xsi:type="dcterms:W3CDTF">2015-05-07T11:10:51Z</dcterms:modified>
</cp:coreProperties>
</file>