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6" r:id="rId3"/>
    <p:sldId id="261" r:id="rId4"/>
    <p:sldId id="274" r:id="rId5"/>
    <p:sldId id="262" r:id="rId6"/>
    <p:sldId id="265" r:id="rId7"/>
    <p:sldId id="263" r:id="rId8"/>
    <p:sldId id="264" r:id="rId9"/>
    <p:sldId id="277" r:id="rId10"/>
    <p:sldId id="267" r:id="rId11"/>
    <p:sldId id="258" r:id="rId12"/>
    <p:sldId id="268" r:id="rId13"/>
    <p:sldId id="270" r:id="rId14"/>
    <p:sldId id="271" r:id="rId15"/>
    <p:sldId id="259" r:id="rId16"/>
    <p:sldId id="272" r:id="rId17"/>
    <p:sldId id="275" r:id="rId18"/>
    <p:sldId id="276" r:id="rId19"/>
    <p:sldId id="273" r:id="rId20"/>
  </p:sldIdLst>
  <p:sldSz cx="9144000" cy="6858000" type="screen4x3"/>
  <p:notesSz cx="6735763" cy="98694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16F"/>
    <a:srgbClr val="003E6C"/>
    <a:srgbClr val="00589A"/>
    <a:srgbClr val="99BA56"/>
    <a:srgbClr val="4CA927"/>
    <a:srgbClr val="0B75C7"/>
    <a:srgbClr val="9A43A2"/>
    <a:srgbClr val="F3692B"/>
    <a:srgbClr val="E2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053" autoAdjust="0"/>
  </p:normalViewPr>
  <p:slideViewPr>
    <p:cSldViewPr>
      <p:cViewPr>
        <p:scale>
          <a:sx n="118" d="100"/>
          <a:sy n="118" d="100"/>
        </p:scale>
        <p:origin x="-798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3474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3" y="1"/>
            <a:ext cx="2918831" cy="493474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0F427A6F-AFDA-4872-9FE2-5B99D3FA26B3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69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60B86D1D-6835-4148-8DA5-45A2B7AA1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96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21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3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8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58CDF-5C9F-4EE9-845B-E6BCA2A370D0}" type="datetimeFigureOut">
              <a:rPr lang="fr-FR" smtClean="0"/>
              <a:t>24/03/2015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2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37515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7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-1035857" y="-1005214"/>
            <a:ext cx="13713960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834464"/>
            <a:ext cx="4534272" cy="2018473"/>
          </a:xfrm>
        </p:spPr>
        <p:txBody>
          <a:bodyPr>
            <a:normAutofit/>
          </a:bodyPr>
          <a:lstStyle/>
          <a:p>
            <a:pPr algn="l"/>
            <a:r>
              <a:rPr lang="fr-FR" sz="2700" dirty="0" smtClean="0">
                <a:solidFill>
                  <a:srgbClr val="0070C0"/>
                </a:solidFill>
                <a:latin typeface="CoconOT-Regular" pitchFamily="50" charset="0"/>
              </a:rPr>
              <a:t>Projet de service de Meurthe-et-Moselle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051720" y="2564904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4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987824" y="2996952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	Région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67744" y="5597279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800" dirty="0"/>
              <a:t>Projet de service échelon local du service médical de Meurthe et Moselle</a:t>
            </a:r>
          </a:p>
          <a:p>
            <a:pPr algn="ctr"/>
            <a:r>
              <a:rPr lang="fr-FR" sz="800" dirty="0"/>
              <a:t>JC/DST/MD/CM</a:t>
            </a:r>
          </a:p>
        </p:txBody>
      </p:sp>
    </p:spTree>
    <p:extLst>
      <p:ext uri="{BB962C8B-B14F-4D97-AF65-F5344CB8AC3E}">
        <p14:creationId xmlns:p14="http://schemas.microsoft.com/office/powerpoint/2010/main" val="51633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292494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2 : NOS PARTENAIRES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10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406402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044106" y="2340771"/>
            <a:ext cx="7472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3E6C"/>
                </a:solidFill>
              </a:rPr>
              <a:t>Rencontres régulières avec les services et la Direction de la CPAM,</a:t>
            </a:r>
          </a:p>
          <a:p>
            <a:r>
              <a:rPr lang="fr-FR" sz="2400" b="1" dirty="0" smtClean="0">
                <a:solidFill>
                  <a:srgbClr val="003E6C"/>
                </a:solidFill>
              </a:rPr>
              <a:t>Coopération quotidienne entre l’ELSM et le SA .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00" y="5149641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987978" y="5127575"/>
            <a:ext cx="7184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3E6C"/>
                </a:solidFill>
              </a:rPr>
              <a:t>Anticiper les mutualisations des services de la CPAM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23528" y="4408487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707704" y="4440237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24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11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5156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7472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 – la CPAM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6" y="240900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259632" y="2414904"/>
            <a:ext cx="7184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/>
              <a:t>OBJECTIF OPERATIONNEL 1 : </a:t>
            </a:r>
          </a:p>
          <a:p>
            <a:pPr algn="just"/>
            <a:r>
              <a:rPr lang="fr-FR" sz="2400" b="1" dirty="0" smtClean="0">
                <a:solidFill>
                  <a:srgbClr val="003E6C"/>
                </a:solidFill>
              </a:rPr>
              <a:t>Augmenter </a:t>
            </a:r>
            <a:r>
              <a:rPr lang="fr-FR" sz="2400" b="1" dirty="0">
                <a:solidFill>
                  <a:srgbClr val="003E6C"/>
                </a:solidFill>
              </a:rPr>
              <a:t>le </a:t>
            </a:r>
            <a:r>
              <a:rPr lang="fr-FR" sz="2400" b="1" dirty="0" smtClean="0">
                <a:solidFill>
                  <a:srgbClr val="003E6C"/>
                </a:solidFill>
              </a:rPr>
              <a:t>pourcentage </a:t>
            </a:r>
            <a:r>
              <a:rPr lang="fr-FR" sz="2400" b="1" dirty="0">
                <a:solidFill>
                  <a:srgbClr val="003E6C"/>
                </a:solidFill>
              </a:rPr>
              <a:t>de dossiers dont le délai de notification respecte les objectifs du </a:t>
            </a:r>
            <a:r>
              <a:rPr lang="fr-FR" sz="2400" b="1" dirty="0" smtClean="0">
                <a:solidFill>
                  <a:srgbClr val="003E6C"/>
                </a:solidFill>
              </a:rPr>
              <a:t>CPG.</a:t>
            </a:r>
          </a:p>
          <a:p>
            <a:pPr algn="just"/>
            <a:endParaRPr lang="fr-FR" sz="2400" dirty="0">
              <a:solidFill>
                <a:schemeClr val="tx2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124744"/>
            <a:ext cx="8280401" cy="864096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27102" y="1172071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améliorer la gestion des processus médico-administratifs avec les organismes partenaires</a:t>
            </a:r>
            <a:endParaRPr lang="fr-FR" sz="2200" i="1" dirty="0"/>
          </a:p>
        </p:txBody>
      </p:sp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53" y="414908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ZoneTexte 28"/>
          <p:cNvSpPr txBox="1"/>
          <p:nvPr/>
        </p:nvSpPr>
        <p:spPr>
          <a:xfrm>
            <a:off x="1187625" y="4149080"/>
            <a:ext cx="7103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/>
              <a:t>OBJECTIF OPERATIONNEL 2 : </a:t>
            </a:r>
          </a:p>
          <a:p>
            <a:pPr algn="just"/>
            <a:r>
              <a:rPr lang="fr-FR" sz="2400" b="1" dirty="0" smtClean="0">
                <a:solidFill>
                  <a:srgbClr val="003E6C"/>
                </a:solidFill>
              </a:rPr>
              <a:t>Diminuer </a:t>
            </a:r>
            <a:r>
              <a:rPr lang="fr-FR" sz="2400" b="1" dirty="0">
                <a:solidFill>
                  <a:srgbClr val="003E6C"/>
                </a:solidFill>
              </a:rPr>
              <a:t>les taux d’infirmation au TCI en passant de 35 % à 30 % dans les 3 ans à </a:t>
            </a:r>
            <a:r>
              <a:rPr lang="fr-FR" sz="2400" b="1" dirty="0" smtClean="0">
                <a:solidFill>
                  <a:srgbClr val="003E6C"/>
                </a:solidFill>
              </a:rPr>
              <a:t>venir.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1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12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421245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3086459"/>
            <a:ext cx="993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</a:rPr>
              <a:t>AXE </a:t>
            </a:r>
            <a:r>
              <a:rPr lang="fr-FR" sz="5400" b="1" dirty="0" smtClean="0">
                <a:solidFill>
                  <a:schemeClr val="bg1"/>
                </a:solidFill>
              </a:rPr>
              <a:t>3: </a:t>
            </a:r>
            <a:r>
              <a:rPr lang="fr-FR" sz="5400" b="1" dirty="0">
                <a:solidFill>
                  <a:schemeClr val="bg1"/>
                </a:solidFill>
              </a:rPr>
              <a:t>NOS </a:t>
            </a:r>
            <a:r>
              <a:rPr lang="fr-FR" sz="5400" b="1" dirty="0" smtClean="0">
                <a:solidFill>
                  <a:schemeClr val="bg1"/>
                </a:solidFill>
              </a:rPr>
              <a:t>COLLABORATEURS</a:t>
            </a:r>
            <a:endParaRPr lang="fr-FR" sz="54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13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7632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75" y="252052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17" y="470501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134858" y="4653333"/>
            <a:ext cx="7328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3E6C"/>
                </a:solidFill>
              </a:rPr>
              <a:t>Perte de savoir faire avec le départ des agents.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23528" y="3966964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707704" y="4005064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1140378" y="2492896"/>
            <a:ext cx="7328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3E6C"/>
                </a:solidFill>
              </a:rPr>
              <a:t>Motivation et investissement du personnel.</a:t>
            </a:r>
          </a:p>
          <a:p>
            <a:r>
              <a:rPr lang="fr-FR" sz="2400" b="1" dirty="0" smtClean="0">
                <a:solidFill>
                  <a:srgbClr val="003E6C"/>
                </a:solidFill>
              </a:rPr>
              <a:t>Capacité d’adaptation face aux changements.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14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5046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94" y="354652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048975" y="3517095"/>
            <a:ext cx="76452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/>
              <a:t>OBJECTIF OPERATIONNEL 1 : </a:t>
            </a:r>
          </a:p>
          <a:p>
            <a:pPr algn="just"/>
            <a:r>
              <a:rPr lang="fr-FR" sz="2400" b="1" dirty="0" smtClean="0">
                <a:solidFill>
                  <a:srgbClr val="003E6C"/>
                </a:solidFill>
              </a:rPr>
              <a:t>Assurer </a:t>
            </a:r>
            <a:r>
              <a:rPr lang="fr-FR" sz="2400" b="1" dirty="0">
                <a:solidFill>
                  <a:srgbClr val="003E6C"/>
                </a:solidFill>
              </a:rPr>
              <a:t>la continuité de service avec des ressources </a:t>
            </a:r>
            <a:r>
              <a:rPr lang="fr-FR" sz="2400" b="1" dirty="0" smtClean="0">
                <a:solidFill>
                  <a:srgbClr val="003E6C"/>
                </a:solidFill>
              </a:rPr>
              <a:t>compétentes lors des départs </a:t>
            </a:r>
            <a:r>
              <a:rPr lang="fr-FR" sz="2400" b="1" dirty="0">
                <a:solidFill>
                  <a:srgbClr val="003E6C"/>
                </a:solidFill>
              </a:rPr>
              <a:t>en </a:t>
            </a:r>
            <a:r>
              <a:rPr lang="fr-FR" sz="2400" b="1" dirty="0" smtClean="0">
                <a:solidFill>
                  <a:srgbClr val="003E6C"/>
                </a:solidFill>
              </a:rPr>
              <a:t>retraite </a:t>
            </a:r>
            <a:r>
              <a:rPr lang="fr-FR" sz="2400" b="1" dirty="0">
                <a:solidFill>
                  <a:srgbClr val="003E6C"/>
                </a:solidFill>
              </a:rPr>
              <a:t>ou </a:t>
            </a:r>
            <a:r>
              <a:rPr lang="fr-FR" sz="2400" b="1" dirty="0" smtClean="0">
                <a:solidFill>
                  <a:srgbClr val="003E6C"/>
                </a:solidFill>
              </a:rPr>
              <a:t>lors </a:t>
            </a:r>
            <a:r>
              <a:rPr lang="fr-FR" sz="2400" b="1" dirty="0">
                <a:solidFill>
                  <a:srgbClr val="003E6C"/>
                </a:solidFill>
              </a:rPr>
              <a:t>des </a:t>
            </a:r>
            <a:r>
              <a:rPr lang="fr-FR" sz="2400" b="1" dirty="0" smtClean="0">
                <a:solidFill>
                  <a:srgbClr val="003E6C"/>
                </a:solidFill>
              </a:rPr>
              <a:t>créations </a:t>
            </a:r>
            <a:r>
              <a:rPr lang="fr-FR" sz="2400" b="1" dirty="0">
                <a:solidFill>
                  <a:srgbClr val="003E6C"/>
                </a:solidFill>
              </a:rPr>
              <a:t>de </a:t>
            </a:r>
            <a:r>
              <a:rPr lang="fr-FR" sz="2400" b="1" dirty="0" smtClean="0">
                <a:solidFill>
                  <a:srgbClr val="003E6C"/>
                </a:solidFill>
              </a:rPr>
              <a:t>nouveaux métiers.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655696" y="1674311"/>
            <a:ext cx="8280401" cy="1284197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830347" y="1738818"/>
            <a:ext cx="7931098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64008" algn="just">
              <a:buClr>
                <a:srgbClr val="FF9900"/>
              </a:buClr>
              <a:defRPr/>
            </a:pPr>
            <a:r>
              <a:rPr lang="fr-FR" sz="2400" b="1" dirty="0" smtClean="0"/>
              <a:t>OBJECTIF STRATEGIQUE 1 : </a:t>
            </a:r>
            <a:r>
              <a:rPr lang="fr-FR" sz="2400" b="1" dirty="0"/>
              <a:t>Adapter les métiers et les parcours professionnels à l’évolution de nos nouvelles </a:t>
            </a:r>
            <a:r>
              <a:rPr lang="fr-FR" sz="2400" b="1" dirty="0" smtClean="0"/>
              <a:t>missions et à nos cœurs de métier.</a:t>
            </a:r>
            <a:endParaRPr lang="fr-FR" sz="2400" b="1" dirty="0"/>
          </a:p>
        </p:txBody>
      </p:sp>
      <p:sp>
        <p:nvSpPr>
          <p:cNvPr id="1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15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1198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19" y="311309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879525" y="3085047"/>
            <a:ext cx="7652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/>
              <a:t>OBJECTIF OPERATIONNEL 1 :</a:t>
            </a:r>
            <a:r>
              <a:rPr lang="fr-FR" sz="2400" dirty="0"/>
              <a:t> </a:t>
            </a:r>
            <a:endParaRPr lang="fr-FR" sz="2400" dirty="0" smtClean="0"/>
          </a:p>
          <a:p>
            <a:pPr algn="just"/>
            <a:r>
              <a:rPr lang="fr-FR" sz="2400" b="1" dirty="0" smtClean="0">
                <a:solidFill>
                  <a:srgbClr val="003E6C"/>
                </a:solidFill>
              </a:rPr>
              <a:t>Atteindre </a:t>
            </a:r>
            <a:r>
              <a:rPr lang="fr-FR" sz="2400" b="1" dirty="0">
                <a:solidFill>
                  <a:srgbClr val="003E6C"/>
                </a:solidFill>
              </a:rPr>
              <a:t>les objectifs régionaux en matière d’échanges </a:t>
            </a:r>
            <a:r>
              <a:rPr lang="fr-FR" sz="2400" b="1" dirty="0" smtClean="0">
                <a:solidFill>
                  <a:srgbClr val="003E6C"/>
                </a:solidFill>
              </a:rPr>
              <a:t>confraternels 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78998" y="1412776"/>
            <a:ext cx="8280401" cy="1296144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54500" y="1556792"/>
            <a:ext cx="7969250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fr-FR" sz="2400" b="1" dirty="0"/>
              <a:t>OBJECTIF STRATEGIQUE </a:t>
            </a:r>
            <a:r>
              <a:rPr lang="fr-FR" sz="2400" b="1" dirty="0" smtClean="0"/>
              <a:t>2 </a:t>
            </a:r>
            <a:r>
              <a:rPr lang="fr-FR" sz="2000" b="1" dirty="0" smtClean="0"/>
              <a:t>: Développer </a:t>
            </a:r>
            <a:r>
              <a:rPr lang="fr-FR" sz="2000" b="1" dirty="0"/>
              <a:t>le processus d’entraide et de </a:t>
            </a:r>
            <a:r>
              <a:rPr lang="fr-FR" sz="2000" b="1" dirty="0" smtClean="0"/>
              <a:t>mutualisation</a:t>
            </a:r>
            <a:endParaRPr lang="fr-FR" sz="2400" b="1" dirty="0">
              <a:solidFill>
                <a:srgbClr val="FF9933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880657" y="4437112"/>
            <a:ext cx="73648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fr-FR" sz="2400" b="1" dirty="0" smtClean="0"/>
              <a:t>OBJECTIF OPERATIONNEL 2 : </a:t>
            </a:r>
          </a:p>
          <a:p>
            <a:pPr marL="0" lvl="1" algn="just"/>
            <a:r>
              <a:rPr lang="fr-FR" sz="2400" b="1" dirty="0" smtClean="0">
                <a:solidFill>
                  <a:srgbClr val="003E6C"/>
                </a:solidFill>
              </a:rPr>
              <a:t>Participer  </a:t>
            </a:r>
            <a:r>
              <a:rPr lang="fr-FR" sz="2400" b="1" dirty="0">
                <a:solidFill>
                  <a:srgbClr val="003E6C"/>
                </a:solidFill>
              </a:rPr>
              <a:t>à l’atteinte des objectifs régionaux dans le cadre </a:t>
            </a:r>
            <a:r>
              <a:rPr lang="fr-FR" sz="2400" b="1" dirty="0" smtClean="0">
                <a:solidFill>
                  <a:srgbClr val="003E6C"/>
                </a:solidFill>
              </a:rPr>
              <a:t>des contrôles </a:t>
            </a:r>
            <a:r>
              <a:rPr lang="fr-FR" sz="2400" b="1" dirty="0">
                <a:solidFill>
                  <a:srgbClr val="003E6C"/>
                </a:solidFill>
              </a:rPr>
              <a:t>en </a:t>
            </a:r>
            <a:r>
              <a:rPr lang="fr-FR" sz="2400" b="1" dirty="0" smtClean="0">
                <a:solidFill>
                  <a:srgbClr val="003E6C"/>
                </a:solidFill>
              </a:rPr>
              <a:t>établissements.</a:t>
            </a:r>
            <a:endParaRPr lang="fr-FR" sz="2400" b="1" dirty="0">
              <a:solidFill>
                <a:srgbClr val="003E6C"/>
              </a:solidFill>
            </a:endParaRPr>
          </a:p>
          <a:p>
            <a:endParaRPr lang="fr-FR" sz="2400" b="1" dirty="0" smtClean="0">
              <a:solidFill>
                <a:schemeClr val="tx2"/>
              </a:solidFill>
            </a:endParaRPr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51" y="446674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16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23021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12" y="261989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832100" y="2583974"/>
            <a:ext cx="798837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5087" algn="just">
              <a:defRPr/>
            </a:pPr>
            <a:r>
              <a:rPr lang="fr-FR" sz="2400" b="1" dirty="0" smtClean="0"/>
              <a:t>OBJECTIF OPERATIONNEL 1 :  </a:t>
            </a:r>
          </a:p>
          <a:p>
            <a:pPr marL="65087" algn="just">
              <a:defRPr/>
            </a:pPr>
            <a:r>
              <a:rPr lang="fr-FR" sz="2400" b="1" dirty="0" smtClean="0">
                <a:solidFill>
                  <a:srgbClr val="003E6C"/>
                </a:solidFill>
              </a:rPr>
              <a:t>Organiser une réunion hebdomadaire de l’équipe de direction</a:t>
            </a:r>
          </a:p>
          <a:p>
            <a:pPr marL="65087" indent="0" algn="just"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fr-FR" sz="2400" b="1" dirty="0" smtClean="0"/>
              <a:t>OBJECTIF </a:t>
            </a:r>
            <a:r>
              <a:rPr lang="fr-FR" sz="2400" b="1" dirty="0"/>
              <a:t>OPERATIONNEL </a:t>
            </a:r>
            <a:r>
              <a:rPr lang="fr-FR" sz="2400" b="1" dirty="0" smtClean="0"/>
              <a:t>2 : </a:t>
            </a:r>
          </a:p>
          <a:p>
            <a:pPr marL="65087" indent="0" algn="just">
              <a:buFont typeface="Wingdings 2" pitchFamily="18" charset="2"/>
              <a:buNone/>
              <a:defRPr/>
            </a:pPr>
            <a:r>
              <a:rPr lang="fr-FR" sz="2400" b="1" dirty="0" smtClean="0">
                <a:solidFill>
                  <a:srgbClr val="003E6C"/>
                </a:solidFill>
              </a:rPr>
              <a:t>Organiser la restitution des CODIL à l’ensemble du personnel sur Longwy et Nancy</a:t>
            </a:r>
          </a:p>
          <a:p>
            <a:pPr marL="65087" indent="0" algn="just">
              <a:buFont typeface="Wingdings 2" pitchFamily="18" charset="2"/>
              <a:buNone/>
              <a:defRPr/>
            </a:pPr>
            <a:endParaRPr lang="fr-FR" sz="1000" dirty="0">
              <a:solidFill>
                <a:srgbClr val="FF9900"/>
              </a:solidFill>
            </a:endParaRPr>
          </a:p>
          <a:p>
            <a:r>
              <a:rPr lang="fr-FR" sz="2400" b="1" dirty="0"/>
              <a:t>OBJECTIF OPERATIONNEL </a:t>
            </a:r>
            <a:r>
              <a:rPr lang="fr-FR" sz="2400" b="1" dirty="0" smtClean="0"/>
              <a:t>3 : </a:t>
            </a:r>
          </a:p>
          <a:p>
            <a:r>
              <a:rPr lang="fr-FR" sz="2400" b="1" dirty="0" smtClean="0">
                <a:solidFill>
                  <a:srgbClr val="003E6C"/>
                </a:solidFill>
              </a:rPr>
              <a:t>Rencontrer les référents (PFF, UGS, MP, qualité, </a:t>
            </a:r>
            <a:r>
              <a:rPr lang="fr-FR" sz="2400" b="1" dirty="0" smtClean="0">
                <a:solidFill>
                  <a:srgbClr val="003E6C"/>
                </a:solidFill>
              </a:rPr>
              <a:t>CCX, PRADO…) </a:t>
            </a:r>
            <a:r>
              <a:rPr lang="fr-FR" sz="2400" b="1" dirty="0" smtClean="0">
                <a:solidFill>
                  <a:srgbClr val="003E6C"/>
                </a:solidFill>
              </a:rPr>
              <a:t>une fois par mois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196752"/>
            <a:ext cx="8280401" cy="1008286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31319" y="1304181"/>
            <a:ext cx="7969250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fr-FR" sz="2400" b="1" dirty="0"/>
              <a:t>OBJECTIF STRATEGIQUE </a:t>
            </a:r>
            <a:r>
              <a:rPr lang="fr-FR" sz="2400" b="1" dirty="0" smtClean="0"/>
              <a:t>3 </a:t>
            </a:r>
            <a:r>
              <a:rPr lang="fr-FR" sz="2400" b="1" dirty="0"/>
              <a:t>:</a:t>
            </a:r>
            <a:r>
              <a:rPr lang="fr-FR" sz="2400" b="1" dirty="0" smtClean="0"/>
              <a:t> </a:t>
            </a:r>
            <a:r>
              <a:rPr lang="fr-FR" sz="2000" b="1"/>
              <a:t>améliorer </a:t>
            </a:r>
            <a:r>
              <a:rPr lang="fr-FR" sz="2000" b="1" smtClean="0"/>
              <a:t>la </a:t>
            </a:r>
            <a:r>
              <a:rPr lang="fr-FR" sz="2000" b="1" dirty="0"/>
              <a:t>circulation de </a:t>
            </a:r>
            <a:r>
              <a:rPr lang="fr-FR" sz="2000" b="1" dirty="0" smtClean="0"/>
              <a:t>l’information.</a:t>
            </a:r>
            <a:endParaRPr lang="fr-FR" sz="2000" b="1" dirty="0"/>
          </a:p>
          <a:p>
            <a:pPr>
              <a:defRPr/>
            </a:pPr>
            <a:endParaRPr lang="fr-FR" sz="2400" b="1" dirty="0">
              <a:solidFill>
                <a:srgbClr val="FF9933"/>
              </a:solidFill>
            </a:endParaRPr>
          </a:p>
        </p:txBody>
      </p:sp>
      <p:sp>
        <p:nvSpPr>
          <p:cNvPr id="1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17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8097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076695" y="2464498"/>
            <a:ext cx="7743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5087" lvl="1" algn="just">
              <a:defRPr/>
            </a:pPr>
            <a:r>
              <a:rPr lang="fr-FR" sz="2400" b="1" dirty="0" smtClean="0"/>
              <a:t>OBJECTIF OPERATIONNEL 1 </a:t>
            </a:r>
            <a:r>
              <a:rPr lang="fr-FR" sz="2400" b="1" dirty="0" smtClean="0">
                <a:solidFill>
                  <a:schemeClr val="tx2"/>
                </a:solidFill>
              </a:rPr>
              <a:t>: </a:t>
            </a:r>
          </a:p>
          <a:p>
            <a:pPr marL="65087" lvl="1" algn="just">
              <a:defRPr/>
            </a:pPr>
            <a:r>
              <a:rPr lang="fr-FR" sz="2400" b="1" dirty="0" smtClean="0">
                <a:solidFill>
                  <a:schemeClr val="tx2"/>
                </a:solidFill>
              </a:rPr>
              <a:t>A</a:t>
            </a:r>
            <a:r>
              <a:rPr lang="fr-FR" sz="2400" b="1" dirty="0" smtClean="0">
                <a:solidFill>
                  <a:srgbClr val="003E6C"/>
                </a:solidFill>
              </a:rPr>
              <a:t>dapter </a:t>
            </a:r>
            <a:r>
              <a:rPr lang="fr-FR" sz="2400" b="1" dirty="0">
                <a:solidFill>
                  <a:srgbClr val="003E6C"/>
                </a:solidFill>
              </a:rPr>
              <a:t>la </a:t>
            </a:r>
            <a:r>
              <a:rPr lang="fr-FR" sz="2400" b="1" dirty="0" smtClean="0">
                <a:solidFill>
                  <a:srgbClr val="003E6C"/>
                </a:solidFill>
              </a:rPr>
              <a:t>charge </a:t>
            </a:r>
            <a:r>
              <a:rPr lang="fr-FR" sz="2400" b="1" dirty="0">
                <a:solidFill>
                  <a:srgbClr val="003E6C"/>
                </a:solidFill>
              </a:rPr>
              <a:t>de travail </a:t>
            </a:r>
            <a:r>
              <a:rPr lang="fr-FR" sz="2400" b="1" dirty="0" smtClean="0">
                <a:solidFill>
                  <a:srgbClr val="003E6C"/>
                </a:solidFill>
              </a:rPr>
              <a:t>aux </a:t>
            </a:r>
            <a:r>
              <a:rPr lang="fr-FR" sz="2400" b="1" dirty="0">
                <a:solidFill>
                  <a:srgbClr val="003E6C"/>
                </a:solidFill>
              </a:rPr>
              <a:t>effectifs présents sur les 2 </a:t>
            </a:r>
            <a:r>
              <a:rPr lang="fr-FR" sz="2400" b="1" dirty="0" smtClean="0">
                <a:solidFill>
                  <a:srgbClr val="003E6C"/>
                </a:solidFill>
              </a:rPr>
              <a:t>sites.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528" y="1207294"/>
            <a:ext cx="8568952" cy="1015663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just"/>
            <a:endParaRPr lang="fr-FR" dirty="0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45452" y="1207294"/>
            <a:ext cx="8175020" cy="101566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fr-FR" sz="2000" b="1" dirty="0"/>
              <a:t>OBJECTIF STRATEGIQUE </a:t>
            </a:r>
            <a:r>
              <a:rPr lang="fr-FR" sz="2000" b="1" dirty="0" smtClean="0"/>
              <a:t>4 : Améliorer la prise en compte de la dimension humaine en intégrant la notion de risques psycho-sociaux dans notre stratégie managériale locale.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059750" y="3569001"/>
            <a:ext cx="76748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5087" lvl="1" algn="just">
              <a:lnSpc>
                <a:spcPct val="150000"/>
              </a:lnSpc>
              <a:defRPr/>
            </a:pPr>
            <a:r>
              <a:rPr lang="fr-FR" sz="2400" b="1" dirty="0" smtClean="0"/>
              <a:t>OBJECTIF OPERATIONNEL 2</a:t>
            </a:r>
            <a:r>
              <a:rPr lang="fr-FR" sz="2400" b="1" dirty="0" smtClean="0">
                <a:solidFill>
                  <a:schemeClr val="tx2"/>
                </a:solidFill>
              </a:rPr>
              <a:t>  : </a:t>
            </a:r>
          </a:p>
          <a:p>
            <a:pPr marL="65087" lvl="1" algn="just">
              <a:defRPr/>
            </a:pPr>
            <a:r>
              <a:rPr lang="fr-FR" sz="2400" b="1" dirty="0" smtClean="0">
                <a:solidFill>
                  <a:srgbClr val="003E6C"/>
                </a:solidFill>
              </a:rPr>
              <a:t>Accompagner </a:t>
            </a:r>
            <a:r>
              <a:rPr lang="fr-FR" sz="2400" b="1" dirty="0">
                <a:solidFill>
                  <a:srgbClr val="003E6C"/>
                </a:solidFill>
              </a:rPr>
              <a:t>les PC et PA dans leurs nouvelles </a:t>
            </a:r>
            <a:r>
              <a:rPr lang="fr-FR" sz="2400" b="1" dirty="0" smtClean="0">
                <a:solidFill>
                  <a:srgbClr val="003E6C"/>
                </a:solidFill>
              </a:rPr>
              <a:t>activités.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069640" y="4745666"/>
            <a:ext cx="76068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5087" lvl="1" algn="just">
              <a:defRPr/>
            </a:pPr>
            <a:r>
              <a:rPr lang="fr-FR" sz="2400" b="1" dirty="0" smtClean="0"/>
              <a:t>OBJECTIF OPERATIONNEL 3</a:t>
            </a:r>
            <a:r>
              <a:rPr lang="fr-FR" sz="2400" b="1" dirty="0"/>
              <a:t> </a:t>
            </a:r>
            <a:r>
              <a:rPr lang="fr-FR" sz="2400" b="1" dirty="0" smtClean="0">
                <a:solidFill>
                  <a:schemeClr val="tx2"/>
                </a:solidFill>
              </a:rPr>
              <a:t>: </a:t>
            </a:r>
          </a:p>
          <a:p>
            <a:pPr marL="65087" lvl="1" algn="just">
              <a:defRPr/>
            </a:pPr>
            <a:r>
              <a:rPr lang="fr-FR" sz="2400" b="1" dirty="0" smtClean="0">
                <a:solidFill>
                  <a:srgbClr val="003E6C"/>
                </a:solidFill>
              </a:rPr>
              <a:t>Préparer les changements  organisationnels et anticiper les dysfonctionnements.</a:t>
            </a:r>
            <a:endParaRPr lang="fr-FR" sz="2400" b="1" dirty="0">
              <a:solidFill>
                <a:srgbClr val="003E6C"/>
              </a:solidFill>
            </a:endParaRPr>
          </a:p>
          <a:p>
            <a:pPr marL="65087" lvl="1">
              <a:defRPr/>
            </a:pPr>
            <a:endParaRPr lang="fr-FR" sz="2400" dirty="0">
              <a:solidFill>
                <a:schemeClr val="tx2"/>
              </a:solidFill>
            </a:endParaRPr>
          </a:p>
        </p:txBody>
      </p:sp>
      <p:pic>
        <p:nvPicPr>
          <p:cNvPr id="18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89" y="366685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6" y="480077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18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976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ts val="1175"/>
              </a:spcBef>
              <a:buNone/>
            </a:pPr>
            <a:endParaRPr lang="fr-FR" sz="3600" b="1" dirty="0" smtClean="0">
              <a:solidFill>
                <a:srgbClr val="515F7B"/>
              </a:solidFill>
              <a:ea typeface="ＭＳ Ｐゴシック" pitchFamily="34" charset="-128"/>
            </a:endParaRPr>
          </a:p>
          <a:p>
            <a:pPr marL="0" indent="0" algn="ctr" eaLnBrk="1" hangingPunct="1">
              <a:spcBef>
                <a:spcPts val="1175"/>
              </a:spcBef>
              <a:buNone/>
            </a:pPr>
            <a:endParaRPr lang="fr-FR" sz="3600" b="1">
              <a:solidFill>
                <a:srgbClr val="515F7B"/>
              </a:solidFill>
              <a:ea typeface="ＭＳ Ｐゴシック" pitchFamily="34" charset="-128"/>
            </a:endParaRPr>
          </a:p>
          <a:p>
            <a:pPr marL="0" indent="0" algn="ctr" eaLnBrk="1" hangingPunct="1">
              <a:spcBef>
                <a:spcPts val="1175"/>
              </a:spcBef>
              <a:buNone/>
            </a:pPr>
            <a:r>
              <a:rPr lang="fr-FR" sz="3600" b="1" smtClean="0">
                <a:solidFill>
                  <a:srgbClr val="515F7B"/>
                </a:solidFill>
                <a:ea typeface="ＭＳ Ｐゴシック" pitchFamily="34" charset="-128"/>
              </a:rPr>
              <a:t>Unissons </a:t>
            </a:r>
            <a:r>
              <a:rPr lang="fr-FR" sz="3600" b="1" dirty="0" smtClean="0">
                <a:solidFill>
                  <a:srgbClr val="515F7B"/>
                </a:solidFill>
                <a:ea typeface="ＭＳ Ｐゴシック" pitchFamily="34" charset="-128"/>
              </a:rPr>
              <a:t>nos compétences et expériences pour assurer une mission de service public de qualité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smtClean="0">
                <a:solidFill>
                  <a:schemeClr val="bg1"/>
                </a:solidFill>
              </a:rPr>
              <a:t>MOT DE LA FIN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4" name="Espace réservé du pied de page 5"/>
          <p:cNvSpPr txBox="1">
            <a:spLocks/>
          </p:cNvSpPr>
          <p:nvPr/>
        </p:nvSpPr>
        <p:spPr>
          <a:xfrm>
            <a:off x="231775" y="6237312"/>
            <a:ext cx="8839200" cy="30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0" latinLnBrk="0" hangingPunct="0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742950" indent="-285750" algn="l" defTabSz="914400" rtl="0" eaLnBrk="0" latinLnBrk="0" hangingPunct="0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1143000" indent="-228600" algn="l" defTabSz="914400" rtl="0" eaLnBrk="0" latinLnBrk="0" hangingPunct="0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600200" indent="-228600" algn="l" defTabSz="914400" rtl="0" eaLnBrk="0" latinLnBrk="0" hangingPunct="0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2057400" indent="-228600" algn="l" defTabSz="914400" rtl="0" eaLnBrk="0" latinLnBrk="0" hangingPunct="0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r>
              <a:rPr lang="fr-FR" sz="800" smtClean="0">
                <a:latin typeface="+mn-lt"/>
              </a:rPr>
              <a:t>Projet de service échelon local </a:t>
            </a:r>
            <a:r>
              <a:rPr lang="fr-FR" sz="800" smtClean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smtClean="0">
                <a:latin typeface="+mn-lt"/>
              </a:rPr>
              <a:t> service médical de Meurthe et Moselle</a:t>
            </a:r>
          </a:p>
          <a:p>
            <a:r>
              <a:rPr lang="fr-FR" sz="800" smtClean="0">
                <a:latin typeface="+mn-lt"/>
              </a:rPr>
              <a:t>JC/DST/MD/CM</a:t>
            </a:r>
            <a:endParaRPr lang="fr-FR" sz="800" dirty="0"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19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10388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endParaRPr lang="fr-FR" sz="2800" b="1" smtClean="0">
              <a:solidFill>
                <a:srgbClr val="1B416F"/>
              </a:solidFill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smtClean="0">
                <a:solidFill>
                  <a:srgbClr val="1B416F"/>
                </a:solidFill>
                <a:ea typeface="ＭＳ Ｐゴシック" pitchFamily="34" charset="-128"/>
              </a:rPr>
              <a:t>Donner </a:t>
            </a:r>
            <a:r>
              <a:rPr lang="fr-FR" sz="2800" b="1" dirty="0" smtClean="0">
                <a:solidFill>
                  <a:srgbClr val="1B416F"/>
                </a:solidFill>
                <a:ea typeface="ＭＳ Ｐゴシック" pitchFamily="34" charset="-128"/>
              </a:rPr>
              <a:t>du sens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1B416F"/>
                </a:solidFill>
                <a:ea typeface="ＭＳ Ｐゴシック" pitchFamily="34" charset="-128"/>
              </a:rPr>
              <a:t>Raisonner en terme d</a:t>
            </a:r>
            <a:r>
              <a:rPr lang="fr-FR" altLang="fr-FR" sz="2800" b="1" dirty="0" smtClean="0">
                <a:solidFill>
                  <a:srgbClr val="1B416F"/>
                </a:solidFill>
                <a:ea typeface="ＭＳ Ｐゴシック" pitchFamily="34" charset="-128"/>
              </a:rPr>
              <a:t>’</a:t>
            </a:r>
            <a:r>
              <a:rPr lang="fr-FR" sz="2800" b="1" dirty="0" smtClean="0">
                <a:solidFill>
                  <a:srgbClr val="1B416F"/>
                </a:solidFill>
                <a:ea typeface="ＭＳ Ｐゴシック" pitchFamily="34" charset="-128"/>
              </a:rPr>
              <a:t>enjeux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1B416F"/>
                </a:solidFill>
                <a:ea typeface="ＭＳ Ｐゴシック" pitchFamily="34" charset="-128"/>
              </a:rPr>
              <a:t>Permettre à chacun de situer sa contribution individuelle dans la performance collective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1B416F"/>
                </a:solidFill>
                <a:ea typeface="ＭＳ Ｐゴシック" pitchFamily="34" charset="-128"/>
              </a:rPr>
              <a:t>Décliner localement et en cohérence le projet régional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1B416F"/>
                </a:solidFill>
                <a:ea typeface="ＭＳ Ｐゴシック" pitchFamily="34" charset="-128"/>
              </a:rPr>
              <a:t>Aider à la gestion des priorités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solidFill>
                <a:srgbClr val="1B416F"/>
              </a:solidFill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09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410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2209800" y="6553200"/>
            <a:ext cx="48768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fld id="{8B5E8468-1203-4FCD-9D83-7F208B5C15F6}" type="slidenum">
              <a:rPr lang="en-US" sz="1000" b="0">
                <a:solidFill>
                  <a:srgbClr val="804000"/>
                </a:solidFill>
                <a:latin typeface="+mn-lt"/>
              </a:rPr>
              <a:pPr algn="ctr" eaLnBrk="1" hangingPunct="1"/>
              <a:t>2</a:t>
            </a:fld>
            <a:endParaRPr lang="en-US" sz="1000" b="0" dirty="0">
              <a:solidFill>
                <a:srgbClr val="804000"/>
              </a:solidFill>
              <a:latin typeface="+mn-lt"/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POURQUOI UN PROJET DE SERVICE ?</a:t>
            </a:r>
            <a:endParaRPr lang="fr-FR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3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5926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 QUELLES FINALITES ?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5616" y="1628800"/>
            <a:ext cx="676875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fr-FR" sz="2800" b="1" dirty="0">
              <a:solidFill>
                <a:schemeClr val="tx2"/>
              </a:solidFill>
            </a:endParaRPr>
          </a:p>
          <a:p>
            <a:pPr algn="ctr">
              <a:lnSpc>
                <a:spcPct val="150000"/>
              </a:lnSpc>
              <a:defRPr/>
            </a:pPr>
            <a:r>
              <a:rPr lang="fr-FR" sz="2800" b="1" dirty="0" smtClean="0">
                <a:solidFill>
                  <a:schemeClr val="tx2"/>
                </a:solidFill>
              </a:rPr>
              <a:t> Etre </a:t>
            </a:r>
            <a:r>
              <a:rPr lang="fr-FR" sz="2800" b="1" dirty="0">
                <a:solidFill>
                  <a:schemeClr val="tx2"/>
                </a:solidFill>
              </a:rPr>
              <a:t>un partenaire incontournable dans la prise en charge efficiente de la </a:t>
            </a:r>
            <a:r>
              <a:rPr lang="fr-FR" sz="2800" b="1" dirty="0" smtClean="0">
                <a:solidFill>
                  <a:schemeClr val="tx2"/>
                </a:solidFill>
              </a:rPr>
              <a:t>santé et maintenir un service de qualité auprès de tous les interlocuteurs</a:t>
            </a:r>
            <a:endParaRPr lang="fr-FR" sz="2800" b="1" dirty="0">
              <a:solidFill>
                <a:schemeClr val="tx2"/>
              </a:solidFill>
            </a:endParaRPr>
          </a:p>
          <a:p>
            <a:pPr>
              <a:defRPr/>
            </a:pPr>
            <a:endParaRPr lang="fr-FR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5" name="Rectangle 4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3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10876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5040560"/>
          </a:xfrm>
        </p:spPr>
        <p:txBody>
          <a:bodyPr>
            <a:normAutofit/>
          </a:bodyPr>
          <a:lstStyle/>
          <a:p>
            <a:pPr marL="63500" indent="0" algn="ctr">
              <a:lnSpc>
                <a:spcPct val="150000"/>
              </a:lnSpc>
              <a:buFont typeface="Wingdings 2" pitchFamily="18" charset="2"/>
              <a:buNone/>
            </a:pPr>
            <a:endParaRPr lang="fr-FR" sz="2800" b="1" dirty="0" smtClean="0">
              <a:solidFill>
                <a:schemeClr val="tx2"/>
              </a:solidFill>
            </a:endParaRPr>
          </a:p>
          <a:p>
            <a:pPr marL="63500" indent="0" algn="ctr">
              <a:lnSpc>
                <a:spcPct val="150000"/>
              </a:lnSpc>
              <a:buFont typeface="Wingdings 2" pitchFamily="18" charset="2"/>
              <a:buNone/>
            </a:pPr>
            <a:endParaRPr lang="fr-FR" sz="2800" b="1" dirty="0">
              <a:solidFill>
                <a:schemeClr val="tx2"/>
              </a:solidFill>
            </a:endParaRPr>
          </a:p>
          <a:p>
            <a:pPr marL="63500" indent="0" algn="ctr">
              <a:lnSpc>
                <a:spcPct val="150000"/>
              </a:lnSpc>
              <a:buFont typeface="Wingdings 2" pitchFamily="18" charset="2"/>
              <a:buNone/>
            </a:pPr>
            <a:r>
              <a:rPr lang="fr-FR" sz="2800" b="1" dirty="0" smtClean="0">
                <a:solidFill>
                  <a:schemeClr val="tx2"/>
                </a:solidFill>
              </a:rPr>
              <a:t>Notre </a:t>
            </a:r>
            <a:r>
              <a:rPr lang="fr-FR" sz="2800" b="1" dirty="0">
                <a:solidFill>
                  <a:schemeClr val="tx2"/>
                </a:solidFill>
              </a:rPr>
              <a:t>investissement au quotidien est indispensable. Il nous permettra de maintenir  </a:t>
            </a:r>
            <a:r>
              <a:rPr lang="fr-FR" sz="2800" b="1" dirty="0" smtClean="0">
                <a:solidFill>
                  <a:schemeClr val="tx2"/>
                </a:solidFill>
              </a:rPr>
              <a:t> </a:t>
            </a:r>
            <a:r>
              <a:rPr lang="fr-FR" sz="2800" b="1" dirty="0">
                <a:solidFill>
                  <a:schemeClr val="tx2"/>
                </a:solidFill>
              </a:rPr>
              <a:t>un système de valeurs basées sur </a:t>
            </a:r>
            <a:r>
              <a:rPr lang="fr-FR" sz="2800" b="1" dirty="0" smtClean="0">
                <a:solidFill>
                  <a:schemeClr val="tx2"/>
                </a:solidFill>
              </a:rPr>
              <a:t>l’équité et la solidarité.</a:t>
            </a:r>
            <a:endParaRPr lang="fr-FR" sz="2800" b="1" dirty="0">
              <a:solidFill>
                <a:schemeClr val="tx2"/>
              </a:solidFill>
            </a:endParaRPr>
          </a:p>
          <a:p>
            <a:pPr marL="63500" indent="0" algn="just">
              <a:lnSpc>
                <a:spcPct val="150000"/>
              </a:lnSpc>
              <a:buFont typeface="Wingdings 2" pitchFamily="18" charset="2"/>
              <a:buNone/>
            </a:pPr>
            <a:endParaRPr lang="fr-FR" sz="28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4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5" name="Rectangle 4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4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39992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59632" y="2981221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1 : NOS CLIENTS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5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7139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39553" y="242088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/>
              <a:t>- Professionnalisme, expérience et motivation  du personnel, </a:t>
            </a:r>
          </a:p>
          <a:p>
            <a:pPr algn="just"/>
            <a:r>
              <a:rPr lang="fr-FR" sz="2400" b="1" dirty="0" smtClean="0"/>
              <a:t>- Capacité d’adaptation face aux changements,</a:t>
            </a:r>
          </a:p>
          <a:p>
            <a:pPr algn="just"/>
            <a:r>
              <a:rPr lang="fr-FR" sz="2400" b="1" dirty="0" smtClean="0"/>
              <a:t>- Bon accueil des professionnels de santé.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538003" y="4330168"/>
            <a:ext cx="79224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- 2 sites à une distance de 120 kms,</a:t>
            </a:r>
          </a:p>
          <a:p>
            <a:r>
              <a:rPr lang="fr-FR" sz="2400" b="1" dirty="0" smtClean="0"/>
              <a:t>- Configuration des locaux de Joffre,</a:t>
            </a:r>
          </a:p>
          <a:p>
            <a:pPr algn="just"/>
            <a:r>
              <a:rPr lang="fr-FR" sz="2400" b="1" dirty="0" smtClean="0"/>
              <a:t>- Objectifs du CPG non atteints notamment en terme de délais de notification.</a:t>
            </a:r>
          </a:p>
        </p:txBody>
      </p:sp>
      <p:sp>
        <p:nvSpPr>
          <p:cNvPr id="28" name="AutoShape 24"/>
          <p:cNvSpPr>
            <a:spLocks noChangeArrowheads="1"/>
          </p:cNvSpPr>
          <p:nvPr/>
        </p:nvSpPr>
        <p:spPr bwMode="auto">
          <a:xfrm>
            <a:off x="396055" y="3753445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622322" y="3791545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1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6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78976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33" y="241490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160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ASSURES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71550" y="2299962"/>
            <a:ext cx="74168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:</a:t>
            </a:r>
          </a:p>
          <a:p>
            <a:endParaRPr lang="fr-FR" sz="1200" b="1" dirty="0" smtClean="0">
              <a:solidFill>
                <a:srgbClr val="0070C0"/>
              </a:solidFill>
            </a:endParaRPr>
          </a:p>
          <a:p>
            <a:r>
              <a:rPr lang="fr-FR" sz="2400" b="1" dirty="0" smtClean="0">
                <a:solidFill>
                  <a:srgbClr val="003E6C"/>
                </a:solidFill>
              </a:rPr>
              <a:t>Respecter les délais de notification des demandes d’invalidité et des rentes IP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96055" y="1196752"/>
            <a:ext cx="8280401" cy="801191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228502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fr-FR" sz="2200" b="1" dirty="0" smtClean="0"/>
              <a:t>OBJECTIF STRATEGIQUE 1 : </a:t>
            </a:r>
            <a:r>
              <a:rPr lang="fr-FR" sz="2200" b="1" i="1" dirty="0" smtClean="0"/>
              <a:t>Garantir l’équité de traitement aux assurés sociaux</a:t>
            </a:r>
            <a:endParaRPr lang="fr-FR" sz="2200" i="1" dirty="0"/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61" y="395506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017339" y="3955066"/>
            <a:ext cx="76328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 smtClean="0"/>
              <a:t>OBJECTIF OPERATIONNEL 2 :</a:t>
            </a:r>
          </a:p>
          <a:p>
            <a:pPr algn="just"/>
            <a:endParaRPr lang="fr-FR" sz="1200" b="1" dirty="0" smtClean="0">
              <a:solidFill>
                <a:srgbClr val="0070C0"/>
              </a:solidFill>
            </a:endParaRPr>
          </a:p>
          <a:p>
            <a:pPr algn="just"/>
            <a:r>
              <a:rPr lang="fr-FR" sz="2400" b="1" dirty="0" smtClean="0">
                <a:solidFill>
                  <a:srgbClr val="003E6C"/>
                </a:solidFill>
              </a:rPr>
              <a:t>Harmoniser la prise en charge des assurés sur l’ensemble du territoire 54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1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7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79709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311894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752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ASSURES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93506" y="3099827"/>
            <a:ext cx="7256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: </a:t>
            </a:r>
          </a:p>
          <a:p>
            <a:endParaRPr lang="fr-FR" sz="1200" b="1" dirty="0" smtClean="0"/>
          </a:p>
          <a:p>
            <a:pPr algn="just"/>
            <a:r>
              <a:rPr lang="fr-FR" sz="2400" b="1" dirty="0" smtClean="0">
                <a:solidFill>
                  <a:srgbClr val="003E6C"/>
                </a:solidFill>
              </a:rPr>
              <a:t>Atteindre les objectifs du CPG en ce qui concerne le nombre d’adhésions PRADO 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2 : Déployer le dispositif PRADO</a:t>
            </a:r>
            <a:endParaRPr lang="fr-FR" sz="2200" i="1" dirty="0"/>
          </a:p>
        </p:txBody>
      </p:sp>
      <p:sp>
        <p:nvSpPr>
          <p:cNvPr id="1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8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8618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70551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PROFESSIONNELS DE SANTE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68965" y="2669384"/>
            <a:ext cx="7256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: </a:t>
            </a:r>
          </a:p>
          <a:p>
            <a:endParaRPr lang="fr-FR" sz="800" b="1" dirty="0" smtClean="0">
              <a:solidFill>
                <a:srgbClr val="0070C0"/>
              </a:solidFill>
            </a:endParaRPr>
          </a:p>
          <a:p>
            <a:pPr algn="just"/>
            <a:r>
              <a:rPr lang="fr-FR" sz="2400" b="1" dirty="0">
                <a:solidFill>
                  <a:srgbClr val="003E6C"/>
                </a:solidFill>
              </a:rPr>
              <a:t>Atteindre les objectifs du CPG en ce qui </a:t>
            </a:r>
            <a:r>
              <a:rPr lang="fr-FR" sz="2400" b="1" dirty="0" smtClean="0">
                <a:solidFill>
                  <a:srgbClr val="003E6C"/>
                </a:solidFill>
              </a:rPr>
              <a:t>concerne le nombre d’échanges confraternels à réaliser</a:t>
            </a:r>
            <a:endParaRPr lang="fr-FR" sz="2400" b="1" dirty="0">
              <a:solidFill>
                <a:srgbClr val="003E6C"/>
              </a:solidFill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38259" y="1268760"/>
            <a:ext cx="8280401" cy="1139746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672985" y="1300510"/>
            <a:ext cx="79692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3 : Développer le professionnalisme et l’expertise </a:t>
            </a:r>
            <a:r>
              <a:rPr lang="fr-FR" sz="2200" b="1" dirty="0"/>
              <a:t>des agents </a:t>
            </a:r>
            <a:r>
              <a:rPr lang="fr-FR" sz="2200" b="1" dirty="0" smtClean="0"/>
              <a:t>et praticiens-conseils intervenant auprès des PS et ES</a:t>
            </a:r>
            <a:endParaRPr lang="fr-FR" sz="2200" i="1" dirty="0"/>
          </a:p>
        </p:txBody>
      </p:sp>
      <p:sp>
        <p:nvSpPr>
          <p:cNvPr id="1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31775" y="6237312"/>
            <a:ext cx="88392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sz="800" dirty="0">
                <a:latin typeface="+mn-lt"/>
              </a:rPr>
              <a:t>Projet de service échelon local </a:t>
            </a:r>
            <a:r>
              <a:rPr lang="fr-FR" sz="800" dirty="0">
                <a:latin typeface="+mn-lt"/>
                <a:cs typeface="Calibri" panose="020F0502020204030204" pitchFamily="34" charset="0"/>
              </a:rPr>
              <a:t>du</a:t>
            </a:r>
            <a:r>
              <a:rPr lang="fr-FR" sz="800" dirty="0">
                <a:latin typeface="+mn-lt"/>
              </a:rPr>
              <a:t> service médical de Meurthe et Moselle</a:t>
            </a:r>
          </a:p>
          <a:p>
            <a:r>
              <a:rPr lang="fr-FR" sz="800" dirty="0">
                <a:latin typeface="+mn-lt"/>
              </a:rPr>
              <a:t>JC/DST/MD/CM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102283" y="4661903"/>
            <a:ext cx="75011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: </a:t>
            </a:r>
          </a:p>
          <a:p>
            <a:endParaRPr lang="fr-FR" sz="800" b="1" dirty="0" smtClean="0">
              <a:solidFill>
                <a:srgbClr val="0070C0"/>
              </a:solidFill>
            </a:endParaRPr>
          </a:p>
          <a:p>
            <a:r>
              <a:rPr lang="fr-FR" sz="2400" b="1" dirty="0" smtClean="0">
                <a:solidFill>
                  <a:srgbClr val="003E6C"/>
                </a:solidFill>
              </a:rPr>
              <a:t>Un praticien conseil de l’ELSM assure toutes les formations médicales des DAM</a:t>
            </a:r>
            <a:endParaRPr lang="fr-FR" sz="1200" b="1" dirty="0" smtClean="0">
              <a:solidFill>
                <a:srgbClr val="003E6C"/>
              </a:solidFill>
            </a:endParaRPr>
          </a:p>
        </p:txBody>
      </p:sp>
      <p:pic>
        <p:nvPicPr>
          <p:cNvPr id="18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32" y="270989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6" y="466190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4404153" y="6525344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B5E8468-1203-4FCD-9D83-7F208B5C15F6}" type="slidenum">
              <a:rPr lang="en-US" sz="1000" smtClean="0">
                <a:solidFill>
                  <a:srgbClr val="804000"/>
                </a:solidFill>
              </a:rPr>
              <a:pPr/>
              <a:t>9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182738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1052</Words>
  <Application>Microsoft Office PowerPoint</Application>
  <PresentationFormat>Affichage à l'écran (4:3)</PresentationFormat>
  <Paragraphs>179</Paragraphs>
  <Slides>19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Projet de service de Meurthe-et-Moselle</vt:lpstr>
      <vt:lpstr>Présentation PowerPoint</vt:lpstr>
      <vt:lpstr>Projet de service</vt:lpstr>
      <vt:lpstr>Présentation PowerPoint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Présentation PowerPoint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service</dc:title>
  <dc:creator>BERNOLE Helene</dc:creator>
  <cp:lastModifiedBy>Murielle DECQ</cp:lastModifiedBy>
  <cp:revision>56</cp:revision>
  <cp:lastPrinted>2015-03-23T14:01:31Z</cp:lastPrinted>
  <dcterms:created xsi:type="dcterms:W3CDTF">2014-09-18T07:50:36Z</dcterms:created>
  <dcterms:modified xsi:type="dcterms:W3CDTF">2015-03-24T07:58:54Z</dcterms:modified>
</cp:coreProperties>
</file>