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84" r:id="rId2"/>
    <p:sldMasterId id="2147483672" r:id="rId3"/>
    <p:sldMasterId id="2147483660" r:id="rId4"/>
  </p:sldMasterIdLst>
  <p:notesMasterIdLst>
    <p:notesMasterId r:id="rId21"/>
  </p:notesMasterIdLst>
  <p:sldIdLst>
    <p:sldId id="256" r:id="rId5"/>
    <p:sldId id="277" r:id="rId6"/>
    <p:sldId id="262" r:id="rId7"/>
    <p:sldId id="284" r:id="rId8"/>
    <p:sldId id="285" r:id="rId9"/>
    <p:sldId id="286" r:id="rId10"/>
    <p:sldId id="287" r:id="rId11"/>
    <p:sldId id="267" r:id="rId12"/>
    <p:sldId id="288" r:id="rId13"/>
    <p:sldId id="289" r:id="rId14"/>
    <p:sldId id="270" r:id="rId15"/>
    <p:sldId id="290" r:id="rId16"/>
    <p:sldId id="291" r:id="rId17"/>
    <p:sldId id="292" r:id="rId18"/>
    <p:sldId id="293" r:id="rId19"/>
    <p:sldId id="273" r:id="rId2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692B"/>
    <a:srgbClr val="99BA56"/>
    <a:srgbClr val="4CA927"/>
    <a:srgbClr val="0B75C7"/>
    <a:srgbClr val="9A43A2"/>
    <a:srgbClr val="E25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8" autoAdjust="0"/>
    <p:restoredTop sz="99366" autoAdjust="0"/>
  </p:normalViewPr>
  <p:slideViewPr>
    <p:cSldViewPr>
      <p:cViewPr>
        <p:scale>
          <a:sx n="100" d="100"/>
          <a:sy n="100" d="100"/>
        </p:scale>
        <p:origin x="-516" y="-2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2" d="100"/>
          <a:sy n="82" d="100"/>
        </p:scale>
        <p:origin x="-234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427A6F-AFDA-4872-9FE2-5B99D3FA26B3}" type="datetimeFigureOut">
              <a:rPr lang="fr-FR" smtClean="0"/>
              <a:t>20/03/2015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B86D1D-6835-4148-8DA5-45A2B7AA16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16312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86D1D-6835-4148-8DA5-45A2B7AA16BB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36890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169987" y="6309320"/>
            <a:ext cx="1161653" cy="504057"/>
          </a:xfrm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 err="1" smtClean="0"/>
              <a:t>Elsm</a:t>
            </a:r>
            <a:r>
              <a:rPr lang="fr-FR" dirty="0" smtClean="0"/>
              <a:t> des Vosges</a:t>
            </a:r>
          </a:p>
          <a:p>
            <a:r>
              <a:rPr lang="fr-FR" dirty="0" smtClean="0"/>
              <a:t>Dr VDF/EB/PM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448251"/>
            <a:ext cx="28956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 dirty="0" smtClean="0"/>
              <a:t>Projet de service</a:t>
            </a:r>
          </a:p>
          <a:p>
            <a:r>
              <a:rPr lang="fr-FR" dirty="0" smtClean="0"/>
              <a:t>Restreint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448251"/>
            <a:ext cx="2133600" cy="365125"/>
          </a:xfrm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 smtClean="0"/>
              <a:t>20/03/2015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90963599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Elsm des Vosges Dr VDF/EB/PM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Projet de service Restreint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9716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Elsm des Vosges Dr VDF/EB/PM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Projet de service Restreint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98411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Elsm des Vosges Dr VDF/EB/PM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Projet de service Restreint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43989-EE13-4967-9958-8CF42D4DDB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08885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Elsm des Vosges Dr VDF/EB/PM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Projet de service Restreint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43989-EE13-4967-9958-8CF42D4DDB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00601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Elsm des Vosges Dr VDF/EB/PM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Projet de service Restreint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43989-EE13-4967-9958-8CF42D4DDB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06806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Elsm des Vosges Dr VDF/EB/PM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Projet de service Restreint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43989-EE13-4967-9958-8CF42D4DDB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09329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Elsm des Vosges Dr VDF/EB/PM</a:t>
            </a:r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Projet de service Restreint</a:t>
            </a: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43989-EE13-4967-9958-8CF42D4DDB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88369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Elsm des Vosges Dr VDF/EB/PM</a:t>
            </a:r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Projet de service Restreint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43989-EE13-4967-9958-8CF42D4DDB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44613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Elsm des Vosges Dr VDF/EB/PM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Projet de service Restreint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43989-EE13-4967-9958-8CF42D4DDB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449258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Elsm des Vosges Dr VDF/EB/PM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Projet de service Restreint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43989-EE13-4967-9958-8CF42D4DDB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6963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150937" y="6448251"/>
            <a:ext cx="1252711" cy="365125"/>
          </a:xfrm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 err="1" smtClean="0"/>
              <a:t>Elsm</a:t>
            </a:r>
            <a:r>
              <a:rPr lang="fr-FR" dirty="0" smtClean="0"/>
              <a:t> des Vosges Dr VDF/EB/PM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453336"/>
            <a:ext cx="2895600" cy="365125"/>
          </a:xfrm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 smtClean="0"/>
              <a:t>Projet de service</a:t>
            </a:r>
          </a:p>
          <a:p>
            <a:r>
              <a:rPr lang="fr-FR" dirty="0" smtClean="0"/>
              <a:t>Restreint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448251"/>
            <a:ext cx="2133600" cy="365125"/>
          </a:xfrm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 smtClean="0"/>
              <a:t>20/03/2015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522138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Elsm des Vosges Dr VDF/EB/PM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Projet de service Restreint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43989-EE13-4967-9958-8CF42D4DDB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48197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Elsm des Vosges Dr VDF/EB/PM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Projet de service Restreint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43989-EE13-4967-9958-8CF42D4DDB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216087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Elsm des Vosges Dr VDF/EB/PM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Projet de service Restreint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43989-EE13-4967-9958-8CF42D4DDB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059033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Elsm des Vosges Dr VDF/EB/PM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Projet de service Restreint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342A7-161D-4D25-821D-2C0BBC1447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842664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Elsm des Vosges Dr VDF/EB/PM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Projet de service Restreint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342A7-161D-4D25-821D-2C0BBC1447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511786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Elsm des Vosges Dr VDF/EB/PM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Projet de service Restreint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342A7-161D-4D25-821D-2C0BBC1447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176692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Elsm des Vosges Dr VDF/EB/PM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Projet de service Restreint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342A7-161D-4D25-821D-2C0BBC1447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326712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Elsm des Vosges Dr VDF/EB/PM</a:t>
            </a:r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Projet de service Restreint</a:t>
            </a: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342A7-161D-4D25-821D-2C0BBC1447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27290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Elsm des Vosges Dr VDF/EB/PM</a:t>
            </a:r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Projet de service Restreint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342A7-161D-4D25-821D-2C0BBC1447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555850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Elsm des Vosges Dr VDF/EB/PM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Projet de service Restreint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342A7-161D-4D25-821D-2C0BBC1447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1478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Elsm des Vosges Dr VDF/EB/PM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Projet de service Restreint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332371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Elsm des Vosges Dr VDF/EB/PM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Projet de service Restreint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342A7-161D-4D25-821D-2C0BBC1447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5514587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Elsm des Vosges Dr VDF/EB/PM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Projet de service Restreint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342A7-161D-4D25-821D-2C0BBC1447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84513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Elsm des Vosges Dr VDF/EB/PM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Projet de service Restreint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342A7-161D-4D25-821D-2C0BBC1447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26344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Elsm des Vosges Dr VDF/EB/PM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Projet de service Restreint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342A7-161D-4D25-821D-2C0BBC1447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78417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Elsm des Vosges Dr VDF/EB/PM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Projet de service Restreint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D80AF-7356-45D2-AB60-A3AC1612AD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336035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Elsm des Vosges Dr VDF/EB/PM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Projet de service Restreint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D80AF-7356-45D2-AB60-A3AC1612AD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301798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Elsm des Vosges Dr VDF/EB/PM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Projet de service Restreint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D80AF-7356-45D2-AB60-A3AC1612AD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736606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Elsm des Vosges Dr VDF/EB/PM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Projet de service Restreint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D80AF-7356-45D2-AB60-A3AC1612AD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330455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Elsm des Vosges Dr VDF/EB/PM</a:t>
            </a:r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Projet de service Restreint</a:t>
            </a: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D80AF-7356-45D2-AB60-A3AC1612AD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75124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Elsm des Vosges Dr VDF/EB/PM</a:t>
            </a:r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Projet de service Restreint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D80AF-7356-45D2-AB60-A3AC1612AD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3860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Elsm des Vosges Dr VDF/EB/PM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Projet de service Restreint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984666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Elsm des Vosges Dr VDF/EB/PM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Projet de service Restreint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D80AF-7356-45D2-AB60-A3AC1612AD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596017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Elsm des Vosges Dr VDF/EB/PM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Projet de service Restreint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D80AF-7356-45D2-AB60-A3AC1612AD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745181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Elsm des Vosges Dr VDF/EB/PM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Projet de service Restreint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D80AF-7356-45D2-AB60-A3AC1612AD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137032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Elsm des Vosges Dr VDF/EB/PM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Projet de service Restreint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D80AF-7356-45D2-AB60-A3AC1612AD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81242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Elsm des Vosges Dr VDF/EB/PM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Projet de service Restreint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D80AF-7356-45D2-AB60-A3AC1612AD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5797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Elsm des Vosges Dr VDF/EB/PM</a:t>
            </a:r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Projet de service Restreint</a:t>
            </a: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9174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Elsm des Vosges Dr VDF/EB/PM</a:t>
            </a:r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Projet de service Restreint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0314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Elsm des Vosges Dr VDF/EB/PM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Projet de service Restreint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6684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Elsm des Vosges Dr VDF/EB/PM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Projet de service Restreint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3102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Elsm des Vosges Dr VDF/EB/PM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Projet de service Restreint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835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Elsm des Vosges Dr VDF/EB/PM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Projet de service Restreint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1220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169987" y="64482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smtClean="0"/>
              <a:t>Elsm des Vosges Dr VDF/EB/PM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4482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 smtClean="0"/>
              <a:t>Projet de service</a:t>
            </a:r>
          </a:p>
          <a:p>
            <a:r>
              <a:rPr lang="fr-FR" dirty="0" smtClean="0"/>
              <a:t>Restreint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686872" y="645333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 smtClean="0"/>
              <a:t>20/03/2015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13775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Elsm des Vosges Dr VDF/EB/PM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Projet de service Restreint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5342A7-161D-4D25-821D-2C0BBC1447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8772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Elsm des Vosges Dr VDF/EB/PM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Projet de service Restreint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D80AF-7356-45D2-AB60-A3AC1612AD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5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gif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BERNOLE-06647\Desktop\logo_PE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837515"/>
            <a:ext cx="1912936" cy="1476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48" r="1091"/>
          <a:stretch/>
        </p:blipFill>
        <p:spPr bwMode="auto">
          <a:xfrm>
            <a:off x="-1" y="5721967"/>
            <a:ext cx="9144001" cy="1063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>
            <a:off x="-1035857" y="-1005214"/>
            <a:ext cx="13713960" cy="36793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915816" y="1837515"/>
            <a:ext cx="5256584" cy="954416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 de l’ELSM des Vosges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sp>
        <p:nvSpPr>
          <p:cNvPr id="4" name="Ellipse 3"/>
          <p:cNvSpPr/>
          <p:nvPr/>
        </p:nvSpPr>
        <p:spPr>
          <a:xfrm>
            <a:off x="2051720" y="2564904"/>
            <a:ext cx="216024" cy="216024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2434" y="5766556"/>
            <a:ext cx="1658757" cy="1080120"/>
          </a:xfrm>
          <a:prstGeom prst="rect">
            <a:avLst/>
          </a:prstGeom>
        </p:spPr>
      </p:pic>
      <p:sp>
        <p:nvSpPr>
          <p:cNvPr id="10" name="Titre 1"/>
          <p:cNvSpPr txBox="1">
            <a:spLocks/>
          </p:cNvSpPr>
          <p:nvPr/>
        </p:nvSpPr>
        <p:spPr>
          <a:xfrm>
            <a:off x="2987824" y="2996952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F3692B"/>
                </a:solidFill>
                <a:latin typeface="Avenir LT Std 65 Medium" pitchFamily="34" charset="0"/>
              </a:rPr>
              <a:t>2014-2017</a:t>
            </a:r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de l’Assurance Maladie </a:t>
            </a:r>
          </a:p>
          <a:p>
            <a:pPr algn="l"/>
            <a:r>
              <a:rPr lang="fr-FR" sz="2200" dirty="0">
                <a:solidFill>
                  <a:srgbClr val="4CA927"/>
                </a:solidFill>
                <a:latin typeface="Avenir LT Std 65 Medium" pitchFamily="34" charset="0"/>
              </a:rPr>
              <a:t>	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	Région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16332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Elsm des Vosges Dr VDF/EB/PM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Projet de service</a:t>
            </a:r>
          </a:p>
          <a:p>
            <a:r>
              <a:rPr lang="fr-FR" smtClean="0"/>
              <a:t>Restreint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 smtClean="0"/>
              <a:t>20/03/2015</a:t>
            </a:r>
            <a:endParaRPr lang="fr-FR" dirty="0"/>
          </a:p>
        </p:txBody>
      </p:sp>
      <p:grpSp>
        <p:nvGrpSpPr>
          <p:cNvPr id="7" name="Groupe 6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8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" name="Ellipse 8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" name="Rectangle 9"/>
          <p:cNvSpPr/>
          <p:nvPr/>
        </p:nvSpPr>
        <p:spPr>
          <a:xfrm>
            <a:off x="1259632" y="0"/>
            <a:ext cx="7884368" cy="980728"/>
          </a:xfrm>
          <a:prstGeom prst="rect">
            <a:avLst/>
          </a:prstGeom>
          <a:solidFill>
            <a:srgbClr val="F3692B"/>
          </a:solidFill>
          <a:ln>
            <a:solidFill>
              <a:srgbClr val="F3692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ZoneTexte 10"/>
          <p:cNvSpPr txBox="1"/>
          <p:nvPr/>
        </p:nvSpPr>
        <p:spPr>
          <a:xfrm>
            <a:off x="1563544" y="305698"/>
            <a:ext cx="495267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schemeClr val="bg1"/>
                </a:solidFill>
              </a:rPr>
              <a:t>AXE 2: NOS PARTENAIRES</a:t>
            </a:r>
            <a:endParaRPr lang="fr-FR" sz="3000" b="1" dirty="0">
              <a:solidFill>
                <a:schemeClr val="bg1"/>
              </a:solidFill>
            </a:endParaRPr>
          </a:p>
        </p:txBody>
      </p:sp>
      <p:sp>
        <p:nvSpPr>
          <p:cNvPr id="22" name="AutoShape 24"/>
          <p:cNvSpPr>
            <a:spLocks noChangeArrowheads="1"/>
          </p:cNvSpPr>
          <p:nvPr/>
        </p:nvSpPr>
        <p:spPr bwMode="auto">
          <a:xfrm>
            <a:off x="323030" y="1701800"/>
            <a:ext cx="8280401" cy="802800"/>
          </a:xfrm>
          <a:prstGeom prst="roundRect">
            <a:avLst>
              <a:gd name="adj" fmla="val 49236"/>
            </a:avLst>
          </a:prstGeom>
          <a:gradFill>
            <a:gsLst>
              <a:gs pos="17919">
                <a:schemeClr val="accent6"/>
              </a:gs>
              <a:gs pos="10000">
                <a:srgbClr val="FFA200"/>
              </a:gs>
              <a:gs pos="0">
                <a:schemeClr val="accent6">
                  <a:lumMod val="60000"/>
                  <a:lumOff val="40000"/>
                </a:schemeClr>
              </a:gs>
              <a:gs pos="29000">
                <a:schemeClr val="accent6">
                  <a:lumMod val="60000"/>
                  <a:lumOff val="40000"/>
                </a:schemeClr>
              </a:gs>
              <a:gs pos="17000">
                <a:schemeClr val="accent6">
                  <a:lumMod val="40000"/>
                  <a:lumOff val="60000"/>
                </a:schemeClr>
              </a:gs>
              <a:gs pos="10000">
                <a:srgbClr val="FFFF00"/>
              </a:gs>
              <a:gs pos="21000">
                <a:schemeClr val="accent6">
                  <a:lumMod val="60000"/>
                  <a:lumOff val="40000"/>
                </a:schemeClr>
              </a:gs>
            </a:gsLst>
            <a:lin ang="5400000" scaled="0"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3" name="Text Box 25"/>
          <p:cNvSpPr txBox="1">
            <a:spLocks noChangeArrowheads="1"/>
          </p:cNvSpPr>
          <p:nvPr/>
        </p:nvSpPr>
        <p:spPr bwMode="auto">
          <a:xfrm>
            <a:off x="756416" y="1733550"/>
            <a:ext cx="7560000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FR" sz="2200" b="1" dirty="0" smtClean="0"/>
              <a:t>OBJECTIF STRATEGIQUE 1 : </a:t>
            </a:r>
            <a:r>
              <a:rPr lang="fr-FR" sz="2200" b="1" i="1" dirty="0" smtClean="0"/>
              <a:t>améliorer la gestion des processus médico-administratifs avec les partenaires</a:t>
            </a:r>
            <a:endParaRPr lang="fr-FR" sz="2200" i="1" dirty="0"/>
          </a:p>
        </p:txBody>
      </p:sp>
      <p:sp>
        <p:nvSpPr>
          <p:cNvPr id="24" name="ZoneTexte 23"/>
          <p:cNvSpPr txBox="1"/>
          <p:nvPr/>
        </p:nvSpPr>
        <p:spPr>
          <a:xfrm>
            <a:off x="971599" y="2780928"/>
            <a:ext cx="75600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OBJECTIF OPERATIONNEL 1 </a:t>
            </a:r>
            <a:r>
              <a:rPr lang="fr-FR" sz="3200" b="1" dirty="0" smtClean="0"/>
              <a:t>:</a:t>
            </a:r>
            <a:r>
              <a:rPr lang="fr-FR" sz="2400" b="1" dirty="0" smtClean="0"/>
              <a:t> </a:t>
            </a:r>
            <a:r>
              <a:rPr lang="fr-FR" b="1" dirty="0" smtClean="0"/>
              <a:t>organiser avec chaque pôle un colloque médico-administratif avec les partenaires (CARSAT, CPAM, …) répondant à une fréquence déterminée</a:t>
            </a:r>
            <a:endParaRPr lang="fr-FR" b="1" dirty="0"/>
          </a:p>
        </p:txBody>
      </p:sp>
      <p:pic>
        <p:nvPicPr>
          <p:cNvPr id="25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300" y="2907370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102" y="4200763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ZoneTexte 26"/>
          <p:cNvSpPr txBox="1"/>
          <p:nvPr/>
        </p:nvSpPr>
        <p:spPr>
          <a:xfrm>
            <a:off x="971599" y="4077072"/>
            <a:ext cx="75600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OBJECTIF OPERATIONNEL 2 </a:t>
            </a:r>
            <a:r>
              <a:rPr lang="fr-FR" sz="3200" b="1" dirty="0" smtClean="0"/>
              <a:t>:</a:t>
            </a:r>
            <a:r>
              <a:rPr lang="fr-FR" b="1" dirty="0" smtClean="0"/>
              <a:t> organiser une réunion mensuelle entre le Directeur de la CPAM et le Médecin Chef de Service de manière systématique</a:t>
            </a:r>
            <a:endParaRPr lang="fr-FR" b="1" dirty="0"/>
          </a:p>
        </p:txBody>
      </p:sp>
      <p:pic>
        <p:nvPicPr>
          <p:cNvPr id="28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943" y="5424899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ZoneTexte 28"/>
          <p:cNvSpPr txBox="1"/>
          <p:nvPr/>
        </p:nvSpPr>
        <p:spPr>
          <a:xfrm>
            <a:off x="972440" y="5301208"/>
            <a:ext cx="75600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OBJECTIF OPERATIONNEL 3 </a:t>
            </a:r>
            <a:r>
              <a:rPr lang="fr-FR" sz="3200" b="1" dirty="0" smtClean="0"/>
              <a:t>:</a:t>
            </a:r>
            <a:r>
              <a:rPr lang="fr-FR" b="1" dirty="0" smtClean="0"/>
              <a:t> être </a:t>
            </a:r>
            <a:r>
              <a:rPr lang="fr-FR" b="1" dirty="0" err="1" smtClean="0"/>
              <a:t>co-acteur</a:t>
            </a:r>
            <a:r>
              <a:rPr lang="fr-FR" b="1" dirty="0" smtClean="0"/>
              <a:t> des réunions d’information publique avec la CPAM en participant à 100 % aux réunions à thématique médicale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1412040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3"/>
            <a:ext cx="4534272" cy="954416"/>
          </a:xfrm>
        </p:spPr>
        <p:txBody>
          <a:bodyPr/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4" y="3085047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 flipV="1">
            <a:off x="8006260" y="4015346"/>
            <a:ext cx="8197404" cy="219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4CA927"/>
          </a:solidFill>
          <a:ln>
            <a:solidFill>
              <a:srgbClr val="4CA92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251520" y="3086459"/>
            <a:ext cx="9937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b="1" dirty="0">
                <a:solidFill>
                  <a:schemeClr val="bg1"/>
                </a:solidFill>
              </a:rPr>
              <a:t>AXE </a:t>
            </a:r>
            <a:r>
              <a:rPr lang="fr-FR" sz="5400" b="1" dirty="0" smtClean="0">
                <a:solidFill>
                  <a:schemeClr val="bg1"/>
                </a:solidFill>
              </a:rPr>
              <a:t>3: </a:t>
            </a:r>
            <a:r>
              <a:rPr lang="fr-FR" sz="5400" b="1" dirty="0">
                <a:solidFill>
                  <a:schemeClr val="bg1"/>
                </a:solidFill>
              </a:rPr>
              <a:t>NOS </a:t>
            </a:r>
            <a:r>
              <a:rPr lang="fr-FR" sz="5400" b="1" dirty="0" smtClean="0">
                <a:solidFill>
                  <a:schemeClr val="bg1"/>
                </a:solidFill>
              </a:rPr>
              <a:t>COLLABORATEURS</a:t>
            </a:r>
            <a:endParaRPr lang="fr-FR" sz="5400" b="1" dirty="0">
              <a:solidFill>
                <a:schemeClr val="bg1"/>
              </a:solidFill>
            </a:endParaRPr>
          </a:p>
        </p:txBody>
      </p:sp>
      <p:grpSp>
        <p:nvGrpSpPr>
          <p:cNvPr id="20" name="Groupe 19"/>
          <p:cNvGrpSpPr/>
          <p:nvPr/>
        </p:nvGrpSpPr>
        <p:grpSpPr>
          <a:xfrm>
            <a:off x="3419872" y="1052736"/>
            <a:ext cx="1944216" cy="1440160"/>
            <a:chOff x="1187624" y="1837515"/>
            <a:chExt cx="1912936" cy="1476786"/>
          </a:xfrm>
        </p:grpSpPr>
        <p:pic>
          <p:nvPicPr>
            <p:cNvPr id="21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2" name="Ellipse 21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3763293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AutoShape 24"/>
          <p:cNvSpPr>
            <a:spLocks noChangeArrowheads="1"/>
          </p:cNvSpPr>
          <p:nvPr/>
        </p:nvSpPr>
        <p:spPr bwMode="auto">
          <a:xfrm>
            <a:off x="323030" y="1312193"/>
            <a:ext cx="8280401" cy="503238"/>
          </a:xfrm>
          <a:prstGeom prst="roundRect">
            <a:avLst>
              <a:gd name="adj" fmla="val 49236"/>
            </a:avLst>
          </a:prstGeom>
          <a:gradFill flip="none" rotWithShape="1">
            <a:gsLst>
              <a:gs pos="17919">
                <a:schemeClr val="accent3">
                  <a:lumMod val="75000"/>
                </a:schemeClr>
              </a:gs>
              <a:gs pos="10000">
                <a:schemeClr val="accent3">
                  <a:lumMod val="40000"/>
                  <a:lumOff val="60000"/>
                </a:schemeClr>
              </a:gs>
              <a:gs pos="0">
                <a:schemeClr val="accent3">
                  <a:lumMod val="20000"/>
                  <a:lumOff val="80000"/>
                </a:schemeClr>
              </a:gs>
              <a:gs pos="29000">
                <a:srgbClr val="99BA56"/>
              </a:gs>
              <a:gs pos="17000">
                <a:schemeClr val="accent3">
                  <a:lumMod val="60000"/>
                  <a:lumOff val="40000"/>
                </a:schemeClr>
              </a:gs>
              <a:gs pos="7000">
                <a:schemeClr val="accent3">
                  <a:lumMod val="40000"/>
                  <a:lumOff val="60000"/>
                </a:schemeClr>
              </a:gs>
              <a:gs pos="21000">
                <a:schemeClr val="accent3">
                  <a:lumMod val="60000"/>
                  <a:lumOff val="40000"/>
                </a:schemeClr>
              </a:gs>
            </a:gsLst>
            <a:lin ang="5400000" scaled="1"/>
            <a:tileRect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graphicFrame>
        <p:nvGraphicFramePr>
          <p:cNvPr id="13" name="Tableau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2228867"/>
              </p:ext>
            </p:extLst>
          </p:nvPr>
        </p:nvGraphicFramePr>
        <p:xfrm>
          <a:off x="323029" y="1268760"/>
          <a:ext cx="8280402" cy="5226408"/>
        </p:xfrm>
        <a:graphic>
          <a:graphicData uri="http://schemas.openxmlformats.org/drawingml/2006/table">
            <a:tbl>
              <a:tblPr/>
              <a:tblGrid>
                <a:gridCol w="1811862"/>
                <a:gridCol w="2568565"/>
                <a:gridCol w="3899975"/>
              </a:tblGrid>
              <a:tr h="296740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fr-FR" sz="600" kern="140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7963" marR="57963" marT="28982" marB="2898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000" b="1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Forces</a:t>
                      </a:r>
                      <a:endParaRPr lang="fr-FR" sz="2000" kern="140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7963" marR="57963" marT="28982" marB="2898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000" b="1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Axes d’amélioration</a:t>
                      </a:r>
                      <a:endParaRPr lang="fr-FR" sz="2000" kern="140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7963" marR="57963" marT="28982" marB="2898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229223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000" b="1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AXE INTERNE</a:t>
                      </a:r>
                      <a:endParaRPr lang="fr-FR" sz="2000" kern="140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7963" marR="57963" marT="28982" marB="2898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400" kern="1400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1400" kern="14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•</a:t>
                      </a:r>
                      <a:r>
                        <a:rPr lang="fr-FR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Bons outils </a:t>
                      </a:r>
                      <a:r>
                        <a:rPr lang="fr-FR" sz="1400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d’information,</a:t>
                      </a:r>
                      <a:r>
                        <a:rPr lang="fr-FR" sz="1400" kern="14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fr-FR" sz="1400" kern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1400" kern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•</a:t>
                      </a:r>
                      <a:r>
                        <a:rPr lang="fr-FR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Attachement à nos valeurs,</a:t>
                      </a:r>
                      <a:r>
                        <a:rPr lang="fr-FR" sz="1400" kern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1400" kern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•</a:t>
                      </a:r>
                      <a:r>
                        <a:rPr lang="fr-FR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Expertises, savoir-faire,</a:t>
                      </a:r>
                      <a:r>
                        <a:rPr lang="fr-FR" sz="1400" kern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1400" kern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•</a:t>
                      </a:r>
                      <a:r>
                        <a:rPr lang="fr-FR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Adaptabilité, solidarité, complémentarité, disponibilité,</a:t>
                      </a:r>
                      <a:r>
                        <a:rPr lang="fr-FR" sz="1400" kern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1400" kern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•</a:t>
                      </a:r>
                      <a:r>
                        <a:rPr lang="fr-FR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Bonne communication au sein des équipes,</a:t>
                      </a:r>
                      <a:r>
                        <a:rPr lang="fr-FR" sz="1400" kern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1400" kern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•</a:t>
                      </a:r>
                      <a:r>
                        <a:rPr lang="fr-FR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Respect des indicateurs,</a:t>
                      </a:r>
                      <a:r>
                        <a:rPr lang="fr-FR" sz="1400" kern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1400" kern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•</a:t>
                      </a:r>
                      <a:r>
                        <a:rPr lang="fr-FR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Maitrise des coûts de </a:t>
                      </a:r>
                      <a:r>
                        <a:rPr lang="fr-FR" sz="1400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fonctionnement,</a:t>
                      </a:r>
                      <a:endParaRPr lang="fr-FR" sz="1400" kern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1400" kern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•</a:t>
                      </a:r>
                      <a:r>
                        <a:rPr lang="fr-FR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Fonctionnement du réseau (ERSM/ELSM – Inter ELSM</a:t>
                      </a:r>
                      <a:r>
                        <a:rPr lang="fr-FR" sz="1400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),</a:t>
                      </a:r>
                      <a:endParaRPr lang="fr-FR" sz="1400" kern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1400" kern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•</a:t>
                      </a:r>
                      <a:r>
                        <a:rPr lang="fr-FR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Formations </a:t>
                      </a:r>
                      <a:r>
                        <a:rPr lang="fr-FR" sz="1400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pointues</a:t>
                      </a:r>
                      <a:r>
                        <a:rPr lang="fr-FR" sz="1400" kern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</a:t>
                      </a:r>
                    </a:p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1400" kern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•</a:t>
                      </a:r>
                      <a:r>
                        <a:rPr lang="fr-FR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Politique qualité permettant une </a:t>
                      </a:r>
                      <a:r>
                        <a:rPr lang="fr-FR" sz="1400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auto-analyse</a:t>
                      </a:r>
                      <a:r>
                        <a:rPr lang="fr-FR" sz="1400" kern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marL="57963" marR="57963" marT="28982" marB="2898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500" kern="14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500" kern="14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•</a:t>
                      </a:r>
                      <a:r>
                        <a:rPr lang="fr-FR" sz="15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Trop grande polyvalence de certains agents RDD :  pas assez médicales</a:t>
                      </a:r>
                      <a:r>
                        <a:rPr lang="fr-FR" sz="1500" kern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</a:t>
                      </a:r>
                    </a:p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1500" kern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•</a:t>
                      </a:r>
                      <a:r>
                        <a:rPr lang="fr-FR" sz="15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Standardisation de l’OM Hippocrate,</a:t>
                      </a:r>
                      <a:r>
                        <a:rPr lang="fr-FR" sz="1500" kern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1500" kern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•</a:t>
                      </a:r>
                      <a:r>
                        <a:rPr lang="fr-FR" sz="15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Absence de MCCS à temps plein</a:t>
                      </a:r>
                      <a:r>
                        <a:rPr lang="fr-FR" sz="1500" kern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</a:t>
                      </a:r>
                    </a:p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1500" kern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•</a:t>
                      </a:r>
                      <a:r>
                        <a:rPr lang="fr-FR" sz="15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Disponibilité de la hiérarchie pour les dossiers difficiles,</a:t>
                      </a:r>
                      <a:r>
                        <a:rPr lang="fr-FR" sz="1500" kern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1500" kern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•</a:t>
                      </a:r>
                      <a:r>
                        <a:rPr lang="fr-FR" sz="15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Organisation sur 2 sites,</a:t>
                      </a:r>
                      <a:r>
                        <a:rPr lang="fr-FR" sz="1500" kern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1500" kern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•</a:t>
                      </a:r>
                      <a:r>
                        <a:rPr lang="fr-FR" sz="15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Pas assez de réunion d’information,</a:t>
                      </a:r>
                      <a:r>
                        <a:rPr lang="fr-FR" sz="1500" kern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1500" kern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•</a:t>
                      </a:r>
                      <a:r>
                        <a:rPr lang="fr-FR" sz="15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Professionnalisation à acquérir sur certaines activités,</a:t>
                      </a:r>
                      <a:r>
                        <a:rPr lang="fr-FR" sz="1500" kern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1500" kern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•</a:t>
                      </a:r>
                      <a:r>
                        <a:rPr lang="fr-FR" sz="15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Insuffisance de priorisation des tâches,</a:t>
                      </a:r>
                      <a:r>
                        <a:rPr lang="fr-FR" sz="1500" kern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1500" kern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•</a:t>
                      </a:r>
                      <a:r>
                        <a:rPr lang="fr-FR" sz="15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Trop de sources d’information,</a:t>
                      </a:r>
                      <a:r>
                        <a:rPr lang="fr-FR" sz="1500" kern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1500" kern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•</a:t>
                      </a:r>
                      <a:r>
                        <a:rPr lang="fr-FR" sz="15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Activité centrée sur les indicateurs</a:t>
                      </a:r>
                      <a:r>
                        <a:rPr lang="fr-FR" sz="15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fr-FR" sz="1500" kern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963" marR="57963" marT="28982" marB="2898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150937" y="6476826"/>
            <a:ext cx="1252711" cy="365125"/>
          </a:xfrm>
        </p:spPr>
        <p:txBody>
          <a:bodyPr/>
          <a:lstStyle/>
          <a:p>
            <a:r>
              <a:rPr lang="fr-FR" dirty="0" err="1" smtClean="0"/>
              <a:t>Elsm</a:t>
            </a:r>
            <a:r>
              <a:rPr lang="fr-FR" dirty="0" smtClean="0"/>
              <a:t> des Vosges Dr VDF/EB/PM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501209"/>
            <a:ext cx="2895600" cy="365125"/>
          </a:xfrm>
        </p:spPr>
        <p:txBody>
          <a:bodyPr/>
          <a:lstStyle/>
          <a:p>
            <a:r>
              <a:rPr lang="fr-FR" smtClean="0"/>
              <a:t>Projet de service</a:t>
            </a:r>
          </a:p>
          <a:p>
            <a:r>
              <a:rPr lang="fr-FR" smtClean="0"/>
              <a:t>Restreint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476826"/>
            <a:ext cx="2133600" cy="365125"/>
          </a:xfrm>
        </p:spPr>
        <p:txBody>
          <a:bodyPr/>
          <a:lstStyle/>
          <a:p>
            <a:r>
              <a:rPr lang="fr-FR" dirty="0" smtClean="0"/>
              <a:t>20/03/2015</a:t>
            </a:r>
            <a:endParaRPr lang="fr-FR" dirty="0"/>
          </a:p>
        </p:txBody>
      </p:sp>
      <p:grpSp>
        <p:nvGrpSpPr>
          <p:cNvPr id="7" name="Groupe 6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8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" name="Ellipse 8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" name="Rectangle 9"/>
          <p:cNvSpPr/>
          <p:nvPr/>
        </p:nvSpPr>
        <p:spPr>
          <a:xfrm>
            <a:off x="1259632" y="0"/>
            <a:ext cx="7884368" cy="980728"/>
          </a:xfrm>
          <a:prstGeom prst="rect">
            <a:avLst/>
          </a:prstGeom>
          <a:solidFill>
            <a:srgbClr val="4CA927"/>
          </a:solidFill>
          <a:ln>
            <a:solidFill>
              <a:srgbClr val="4CA92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ZoneTexte 10"/>
          <p:cNvSpPr txBox="1"/>
          <p:nvPr/>
        </p:nvSpPr>
        <p:spPr>
          <a:xfrm>
            <a:off x="1563544" y="305698"/>
            <a:ext cx="668086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schemeClr val="bg1"/>
                </a:solidFill>
              </a:rPr>
              <a:t>AXE 3 : NOS COLLABORATEURS</a:t>
            </a:r>
            <a:endParaRPr lang="fr-FR" sz="3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390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Elsm des Vosges Dr VDF/EB/PM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Projet de service</a:t>
            </a:r>
          </a:p>
          <a:p>
            <a:r>
              <a:rPr lang="fr-FR" smtClean="0"/>
              <a:t>Restreint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 smtClean="0"/>
              <a:t>20/03/2015</a:t>
            </a:r>
            <a:endParaRPr lang="fr-FR" dirty="0"/>
          </a:p>
        </p:txBody>
      </p:sp>
      <p:grpSp>
        <p:nvGrpSpPr>
          <p:cNvPr id="7" name="Groupe 6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8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" name="Ellipse 8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" name="Rectangle 9"/>
          <p:cNvSpPr/>
          <p:nvPr/>
        </p:nvSpPr>
        <p:spPr>
          <a:xfrm>
            <a:off x="1259632" y="0"/>
            <a:ext cx="7884368" cy="980728"/>
          </a:xfrm>
          <a:prstGeom prst="rect">
            <a:avLst/>
          </a:prstGeom>
          <a:solidFill>
            <a:srgbClr val="4CA927"/>
          </a:solidFill>
          <a:ln>
            <a:solidFill>
              <a:srgbClr val="4CA92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ZoneTexte 10"/>
          <p:cNvSpPr txBox="1"/>
          <p:nvPr/>
        </p:nvSpPr>
        <p:spPr>
          <a:xfrm>
            <a:off x="1563544" y="305698"/>
            <a:ext cx="668086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schemeClr val="bg1"/>
                </a:solidFill>
              </a:rPr>
              <a:t>AXE 3 : NOS COLLABORATEURS</a:t>
            </a:r>
            <a:endParaRPr lang="fr-FR" sz="3000" b="1" dirty="0">
              <a:solidFill>
                <a:schemeClr val="bg1"/>
              </a:solidFill>
            </a:endParaRPr>
          </a:p>
        </p:txBody>
      </p:sp>
      <p:sp>
        <p:nvSpPr>
          <p:cNvPr id="14" name="AutoShape 24"/>
          <p:cNvSpPr>
            <a:spLocks noChangeArrowheads="1"/>
          </p:cNvSpPr>
          <p:nvPr/>
        </p:nvSpPr>
        <p:spPr bwMode="auto">
          <a:xfrm>
            <a:off x="323030" y="1701800"/>
            <a:ext cx="8280401" cy="1080000"/>
          </a:xfrm>
          <a:prstGeom prst="roundRect">
            <a:avLst>
              <a:gd name="adj" fmla="val 49236"/>
            </a:avLst>
          </a:prstGeom>
          <a:gradFill flip="none" rotWithShape="1">
            <a:gsLst>
              <a:gs pos="17919">
                <a:schemeClr val="accent3">
                  <a:lumMod val="75000"/>
                </a:schemeClr>
              </a:gs>
              <a:gs pos="10000">
                <a:schemeClr val="accent3">
                  <a:lumMod val="40000"/>
                  <a:lumOff val="60000"/>
                </a:schemeClr>
              </a:gs>
              <a:gs pos="0">
                <a:schemeClr val="accent3">
                  <a:lumMod val="20000"/>
                  <a:lumOff val="80000"/>
                </a:schemeClr>
              </a:gs>
              <a:gs pos="29000">
                <a:srgbClr val="99BA56"/>
              </a:gs>
              <a:gs pos="17000">
                <a:schemeClr val="accent3">
                  <a:lumMod val="60000"/>
                  <a:lumOff val="40000"/>
                </a:schemeClr>
              </a:gs>
              <a:gs pos="7000">
                <a:schemeClr val="accent3">
                  <a:lumMod val="40000"/>
                  <a:lumOff val="60000"/>
                </a:schemeClr>
              </a:gs>
              <a:gs pos="21000">
                <a:schemeClr val="accent3">
                  <a:lumMod val="60000"/>
                  <a:lumOff val="40000"/>
                </a:schemeClr>
              </a:gs>
            </a:gsLst>
            <a:lin ang="5400000" scaled="1"/>
            <a:tileRect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5" name="Text Box 25"/>
          <p:cNvSpPr txBox="1">
            <a:spLocks noChangeArrowheads="1"/>
          </p:cNvSpPr>
          <p:nvPr/>
        </p:nvSpPr>
        <p:spPr bwMode="auto">
          <a:xfrm>
            <a:off x="775466" y="1733550"/>
            <a:ext cx="7560000" cy="1107996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r>
              <a:rPr lang="fr-FR" sz="2200" b="1" dirty="0" smtClean="0"/>
              <a:t>OBJECTIF STRATEGIQUE 1 : </a:t>
            </a:r>
            <a:r>
              <a:rPr lang="fr-FR" sz="2200" b="1" i="1" dirty="0" smtClean="0"/>
              <a:t>adapter les métiers et les parcours professionnels à l’évolution de nos nouvelles missions et à nos cœurs de métier</a:t>
            </a:r>
            <a:endParaRPr lang="fr-FR" sz="2200" i="1" dirty="0"/>
          </a:p>
        </p:txBody>
      </p:sp>
      <p:sp>
        <p:nvSpPr>
          <p:cNvPr id="16" name="ZoneTexte 15"/>
          <p:cNvSpPr txBox="1"/>
          <p:nvPr/>
        </p:nvSpPr>
        <p:spPr>
          <a:xfrm>
            <a:off x="971599" y="2996952"/>
            <a:ext cx="7560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OBJECTIF OPERATIONNEL 1 </a:t>
            </a:r>
            <a:r>
              <a:rPr lang="fr-FR" sz="3200" b="1" dirty="0" smtClean="0"/>
              <a:t>:</a:t>
            </a:r>
            <a:r>
              <a:rPr lang="fr-FR" sz="2400" b="1" dirty="0" smtClean="0"/>
              <a:t> </a:t>
            </a:r>
            <a:r>
              <a:rPr lang="fr-FR" b="1" dirty="0" smtClean="0"/>
              <a:t>renforcer l’expertise des agents en charge du traitement des demandes des avis</a:t>
            </a:r>
            <a:endParaRPr lang="fr-FR" b="1" dirty="0"/>
          </a:p>
        </p:txBody>
      </p:sp>
      <p:pic>
        <p:nvPicPr>
          <p:cNvPr id="17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300" y="3115302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ZoneTexte 17"/>
          <p:cNvSpPr txBox="1"/>
          <p:nvPr/>
        </p:nvSpPr>
        <p:spPr>
          <a:xfrm>
            <a:off x="972440" y="4007386"/>
            <a:ext cx="7560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OBJECTIF OPERATIONNEL 2 </a:t>
            </a:r>
            <a:r>
              <a:rPr lang="fr-FR" sz="3200" b="1" dirty="0" smtClean="0"/>
              <a:t>:</a:t>
            </a:r>
            <a:r>
              <a:rPr lang="fr-FR" sz="2400" b="1" dirty="0" smtClean="0"/>
              <a:t> </a:t>
            </a:r>
            <a:r>
              <a:rPr lang="fr-FR" b="1" dirty="0" smtClean="0"/>
              <a:t>être au plus près des équipes afin d’accompagner les changements organisationnels</a:t>
            </a:r>
            <a:endParaRPr lang="fr-FR" b="1" dirty="0"/>
          </a:p>
        </p:txBody>
      </p:sp>
      <p:pic>
        <p:nvPicPr>
          <p:cNvPr id="19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141" y="4125736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2328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Elsm des Vosges Dr VDF/EB/PM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Projet de service</a:t>
            </a:r>
          </a:p>
          <a:p>
            <a:r>
              <a:rPr lang="fr-FR" smtClean="0"/>
              <a:t>Restreint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 smtClean="0"/>
              <a:t>20/03/2015</a:t>
            </a:r>
            <a:endParaRPr lang="fr-FR" dirty="0"/>
          </a:p>
        </p:txBody>
      </p:sp>
      <p:grpSp>
        <p:nvGrpSpPr>
          <p:cNvPr id="7" name="Groupe 6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8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" name="Ellipse 8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" name="Rectangle 9"/>
          <p:cNvSpPr/>
          <p:nvPr/>
        </p:nvSpPr>
        <p:spPr>
          <a:xfrm>
            <a:off x="1259632" y="0"/>
            <a:ext cx="7884368" cy="980728"/>
          </a:xfrm>
          <a:prstGeom prst="rect">
            <a:avLst/>
          </a:prstGeom>
          <a:solidFill>
            <a:srgbClr val="4CA927"/>
          </a:solidFill>
          <a:ln>
            <a:solidFill>
              <a:srgbClr val="4CA92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ZoneTexte 10"/>
          <p:cNvSpPr txBox="1"/>
          <p:nvPr/>
        </p:nvSpPr>
        <p:spPr>
          <a:xfrm>
            <a:off x="1563544" y="305698"/>
            <a:ext cx="668086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schemeClr val="bg1"/>
                </a:solidFill>
              </a:rPr>
              <a:t>AXE 3 : NOS COLLABORATEURS</a:t>
            </a:r>
            <a:endParaRPr lang="fr-FR" sz="3000" b="1" dirty="0">
              <a:solidFill>
                <a:schemeClr val="bg1"/>
              </a:solidFill>
            </a:endParaRPr>
          </a:p>
        </p:txBody>
      </p:sp>
      <p:sp>
        <p:nvSpPr>
          <p:cNvPr id="20" name="AutoShape 24"/>
          <p:cNvSpPr>
            <a:spLocks noChangeArrowheads="1"/>
          </p:cNvSpPr>
          <p:nvPr/>
        </p:nvSpPr>
        <p:spPr bwMode="auto">
          <a:xfrm>
            <a:off x="323030" y="1701800"/>
            <a:ext cx="8280401" cy="802800"/>
          </a:xfrm>
          <a:prstGeom prst="roundRect">
            <a:avLst>
              <a:gd name="adj" fmla="val 49236"/>
            </a:avLst>
          </a:prstGeom>
          <a:gradFill flip="none" rotWithShape="1">
            <a:gsLst>
              <a:gs pos="17919">
                <a:schemeClr val="accent3">
                  <a:lumMod val="75000"/>
                </a:schemeClr>
              </a:gs>
              <a:gs pos="10000">
                <a:schemeClr val="accent3">
                  <a:lumMod val="40000"/>
                  <a:lumOff val="60000"/>
                </a:schemeClr>
              </a:gs>
              <a:gs pos="0">
                <a:schemeClr val="accent3">
                  <a:lumMod val="20000"/>
                  <a:lumOff val="80000"/>
                </a:schemeClr>
              </a:gs>
              <a:gs pos="29000">
                <a:srgbClr val="99BA56"/>
              </a:gs>
              <a:gs pos="17000">
                <a:schemeClr val="accent3">
                  <a:lumMod val="60000"/>
                  <a:lumOff val="40000"/>
                </a:schemeClr>
              </a:gs>
              <a:gs pos="7000">
                <a:schemeClr val="accent3">
                  <a:lumMod val="40000"/>
                  <a:lumOff val="60000"/>
                </a:schemeClr>
              </a:gs>
              <a:gs pos="21000">
                <a:schemeClr val="accent3">
                  <a:lumMod val="60000"/>
                  <a:lumOff val="40000"/>
                </a:schemeClr>
              </a:gs>
            </a:gsLst>
            <a:lin ang="5400000" scaled="1"/>
            <a:tileRect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1" name="Text Box 25"/>
          <p:cNvSpPr txBox="1">
            <a:spLocks noChangeArrowheads="1"/>
          </p:cNvSpPr>
          <p:nvPr/>
        </p:nvSpPr>
        <p:spPr bwMode="auto">
          <a:xfrm>
            <a:off x="707206" y="1733550"/>
            <a:ext cx="7560000" cy="769441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r>
              <a:rPr lang="fr-FR" sz="2200" b="1" dirty="0" smtClean="0"/>
              <a:t>OBJECTIF STRATEGIQUE 2 : </a:t>
            </a:r>
            <a:r>
              <a:rPr lang="fr-FR" sz="2200" b="1" i="1" dirty="0" smtClean="0"/>
              <a:t>développer le processus d’entraide et de mutualisation</a:t>
            </a:r>
            <a:endParaRPr lang="fr-FR" sz="2200" i="1" dirty="0"/>
          </a:p>
        </p:txBody>
      </p:sp>
      <p:sp>
        <p:nvSpPr>
          <p:cNvPr id="22" name="ZoneTexte 21"/>
          <p:cNvSpPr txBox="1"/>
          <p:nvPr/>
        </p:nvSpPr>
        <p:spPr>
          <a:xfrm>
            <a:off x="971599" y="2852936"/>
            <a:ext cx="7560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OBJECTIF OPERATIONNEL 1 </a:t>
            </a:r>
            <a:r>
              <a:rPr lang="fr-FR" sz="3200" b="1" dirty="0" smtClean="0"/>
              <a:t>:</a:t>
            </a:r>
            <a:r>
              <a:rPr lang="fr-FR" sz="2400" b="1" dirty="0" smtClean="0"/>
              <a:t> </a:t>
            </a:r>
            <a:r>
              <a:rPr lang="fr-FR" b="1" dirty="0" smtClean="0"/>
              <a:t>organiser la Cellule d’Expertise Régionale à l’ELSM des Vosges</a:t>
            </a:r>
            <a:endParaRPr lang="fr-FR" b="1" dirty="0"/>
          </a:p>
        </p:txBody>
      </p:sp>
      <p:pic>
        <p:nvPicPr>
          <p:cNvPr id="23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996952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668" y="4131077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ZoneTexte 24"/>
          <p:cNvSpPr txBox="1"/>
          <p:nvPr/>
        </p:nvSpPr>
        <p:spPr>
          <a:xfrm>
            <a:off x="966165" y="4007386"/>
            <a:ext cx="7560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OBJECTIF OPERATIONNEL 2 </a:t>
            </a:r>
            <a:r>
              <a:rPr lang="fr-FR" sz="3200" b="1" dirty="0" smtClean="0"/>
              <a:t>:</a:t>
            </a:r>
            <a:r>
              <a:rPr lang="fr-FR" b="1" dirty="0" smtClean="0"/>
              <a:t> 	envisager les processus </a:t>
            </a:r>
            <a:r>
              <a:rPr lang="fr-FR" b="1" dirty="0" err="1" smtClean="0"/>
              <a:t>mutualisables</a:t>
            </a:r>
            <a:r>
              <a:rPr lang="fr-FR" b="1" dirty="0" smtClean="0"/>
              <a:t> avec l’ELSM de la Meuse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2735912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Elsm des Vosges Dr VDF/EB/PM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Projet de service</a:t>
            </a:r>
          </a:p>
          <a:p>
            <a:r>
              <a:rPr lang="fr-FR" smtClean="0"/>
              <a:t>Restreint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 smtClean="0"/>
              <a:t>20/03/2015</a:t>
            </a:r>
            <a:endParaRPr lang="fr-FR" dirty="0"/>
          </a:p>
        </p:txBody>
      </p:sp>
      <p:grpSp>
        <p:nvGrpSpPr>
          <p:cNvPr id="7" name="Groupe 6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8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" name="Ellipse 8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" name="Rectangle 9"/>
          <p:cNvSpPr/>
          <p:nvPr/>
        </p:nvSpPr>
        <p:spPr>
          <a:xfrm>
            <a:off x="1259632" y="0"/>
            <a:ext cx="7884368" cy="980728"/>
          </a:xfrm>
          <a:prstGeom prst="rect">
            <a:avLst/>
          </a:prstGeom>
          <a:solidFill>
            <a:srgbClr val="4CA927"/>
          </a:solidFill>
          <a:ln>
            <a:solidFill>
              <a:srgbClr val="4CA92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ZoneTexte 10"/>
          <p:cNvSpPr txBox="1"/>
          <p:nvPr/>
        </p:nvSpPr>
        <p:spPr>
          <a:xfrm>
            <a:off x="1563544" y="305698"/>
            <a:ext cx="668086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schemeClr val="bg1"/>
                </a:solidFill>
              </a:rPr>
              <a:t>AXE 3 : NOS COLLABORATEURS</a:t>
            </a:r>
            <a:endParaRPr lang="fr-FR" sz="3000" b="1" dirty="0">
              <a:solidFill>
                <a:schemeClr val="bg1"/>
              </a:solidFill>
            </a:endParaRPr>
          </a:p>
        </p:txBody>
      </p:sp>
      <p:sp>
        <p:nvSpPr>
          <p:cNvPr id="16" name="AutoShape 24"/>
          <p:cNvSpPr>
            <a:spLocks noChangeArrowheads="1"/>
          </p:cNvSpPr>
          <p:nvPr/>
        </p:nvSpPr>
        <p:spPr bwMode="auto">
          <a:xfrm>
            <a:off x="323030" y="1701800"/>
            <a:ext cx="8280401" cy="802800"/>
          </a:xfrm>
          <a:prstGeom prst="roundRect">
            <a:avLst>
              <a:gd name="adj" fmla="val 49236"/>
            </a:avLst>
          </a:prstGeom>
          <a:gradFill flip="none" rotWithShape="1">
            <a:gsLst>
              <a:gs pos="17919">
                <a:schemeClr val="accent3">
                  <a:lumMod val="75000"/>
                </a:schemeClr>
              </a:gs>
              <a:gs pos="10000">
                <a:schemeClr val="accent3">
                  <a:lumMod val="40000"/>
                  <a:lumOff val="60000"/>
                </a:schemeClr>
              </a:gs>
              <a:gs pos="0">
                <a:schemeClr val="accent3">
                  <a:lumMod val="20000"/>
                  <a:lumOff val="80000"/>
                </a:schemeClr>
              </a:gs>
              <a:gs pos="29000">
                <a:srgbClr val="99BA56"/>
              </a:gs>
              <a:gs pos="17000">
                <a:schemeClr val="accent3">
                  <a:lumMod val="60000"/>
                  <a:lumOff val="40000"/>
                </a:schemeClr>
              </a:gs>
              <a:gs pos="7000">
                <a:schemeClr val="accent3">
                  <a:lumMod val="40000"/>
                  <a:lumOff val="60000"/>
                </a:schemeClr>
              </a:gs>
              <a:gs pos="21000">
                <a:schemeClr val="accent3">
                  <a:lumMod val="60000"/>
                  <a:lumOff val="40000"/>
                </a:schemeClr>
              </a:gs>
            </a:gsLst>
            <a:lin ang="5400000" scaled="1"/>
            <a:tileRect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7" name="Text Box 25"/>
          <p:cNvSpPr txBox="1">
            <a:spLocks noChangeArrowheads="1"/>
          </p:cNvSpPr>
          <p:nvPr/>
        </p:nvSpPr>
        <p:spPr bwMode="auto">
          <a:xfrm>
            <a:off x="707206" y="1733550"/>
            <a:ext cx="7560000" cy="769441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r>
              <a:rPr lang="fr-FR" sz="2200" b="1" dirty="0" smtClean="0"/>
              <a:t>OBJECTIF STRATEGIQUE 3 : </a:t>
            </a:r>
            <a:r>
              <a:rPr lang="fr-FR" sz="2200" b="1" i="1" dirty="0" smtClean="0"/>
              <a:t>améliorer la qualité de la circulation de l’information</a:t>
            </a:r>
            <a:endParaRPr lang="fr-FR" sz="2200" i="1" dirty="0"/>
          </a:p>
        </p:txBody>
      </p:sp>
      <p:sp>
        <p:nvSpPr>
          <p:cNvPr id="18" name="ZoneTexte 17"/>
          <p:cNvSpPr txBox="1"/>
          <p:nvPr/>
        </p:nvSpPr>
        <p:spPr>
          <a:xfrm>
            <a:off x="971599" y="2852936"/>
            <a:ext cx="7560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OBJECTIF OPERATIONNEL 1 </a:t>
            </a:r>
            <a:r>
              <a:rPr lang="fr-FR" sz="3200" b="1" dirty="0" smtClean="0"/>
              <a:t>:</a:t>
            </a:r>
            <a:r>
              <a:rPr lang="fr-FR" sz="2400" b="1" dirty="0" smtClean="0"/>
              <a:t> </a:t>
            </a:r>
            <a:r>
              <a:rPr lang="fr-FR" b="1" dirty="0" smtClean="0"/>
              <a:t>élaborer un plan d’actions locales tenant compte des constats de carence de l’information au niveau de l’ELSM</a:t>
            </a:r>
            <a:endParaRPr lang="fr-FR" b="1" dirty="0"/>
          </a:p>
        </p:txBody>
      </p:sp>
      <p:pic>
        <p:nvPicPr>
          <p:cNvPr id="19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991619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0833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ce réservé du contenu 11"/>
          <p:cNvSpPr>
            <a:spLocks noGrp="1"/>
          </p:cNvSpPr>
          <p:nvPr>
            <p:ph idx="1"/>
          </p:nvPr>
        </p:nvSpPr>
        <p:spPr>
          <a:xfrm>
            <a:off x="838200" y="1484784"/>
            <a:ext cx="7772400" cy="4611216"/>
          </a:xfrm>
        </p:spPr>
        <p:txBody>
          <a:bodyPr/>
          <a:lstStyle/>
          <a:p>
            <a:pPr eaLnBrk="1" hangingPunct="1">
              <a:spcBef>
                <a:spcPts val="1175"/>
              </a:spcBef>
              <a:buFont typeface="Wingdings" pitchFamily="2" charset="2"/>
              <a:buChar char="§"/>
            </a:pPr>
            <a:r>
              <a:rPr lang="fr-FR" sz="2800" b="1" dirty="0" smtClean="0">
                <a:solidFill>
                  <a:srgbClr val="515F7B"/>
                </a:solidFill>
                <a:ea typeface="ＭＳ Ｐゴシック" pitchFamily="34" charset="-128"/>
              </a:rPr>
              <a:t>….</a:t>
            </a:r>
          </a:p>
          <a:p>
            <a:pPr eaLnBrk="1" hangingPunct="1">
              <a:buFont typeface="Wingdings" pitchFamily="2" charset="2"/>
              <a:buNone/>
            </a:pPr>
            <a:endParaRPr lang="fr-FR" sz="2400" dirty="0" smtClean="0">
              <a:ea typeface="ＭＳ Ｐゴシック" pitchFamily="34" charset="-128"/>
            </a:endParaRPr>
          </a:p>
          <a:p>
            <a:pPr eaLnBrk="1" hangingPunct="1">
              <a:spcBef>
                <a:spcPts val="1175"/>
              </a:spcBef>
              <a:buFont typeface="Wingdings" pitchFamily="2" charset="2"/>
              <a:buNone/>
            </a:pPr>
            <a:endParaRPr lang="fr-FR" sz="2400" b="1" dirty="0" smtClean="0">
              <a:ea typeface="ＭＳ Ｐゴシック" pitchFamily="34" charset="-128"/>
            </a:endParaRPr>
          </a:p>
        </p:txBody>
      </p:sp>
      <p:sp>
        <p:nvSpPr>
          <p:cNvPr id="4101" name="Text Box 10"/>
          <p:cNvSpPr txBox="1">
            <a:spLocks noChangeArrowheads="1"/>
          </p:cNvSpPr>
          <p:nvPr/>
        </p:nvSpPr>
        <p:spPr bwMode="auto">
          <a:xfrm>
            <a:off x="231775" y="635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endParaRPr lang="fr-FR"/>
          </a:p>
        </p:txBody>
      </p:sp>
      <p:sp>
        <p:nvSpPr>
          <p:cNvPr id="4102" name="Text Box 12"/>
          <p:cNvSpPr txBox="1">
            <a:spLocks noChangeArrowheads="1"/>
          </p:cNvSpPr>
          <p:nvPr/>
        </p:nvSpPr>
        <p:spPr bwMode="auto">
          <a:xfrm>
            <a:off x="323850" y="260350"/>
            <a:ext cx="12239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50000"/>
              </a:spcBef>
            </a:pPr>
            <a:endParaRPr lang="fr-FR"/>
          </a:p>
        </p:txBody>
      </p:sp>
      <p:sp>
        <p:nvSpPr>
          <p:cNvPr id="4103" name="Rectangle 18"/>
          <p:cNvSpPr>
            <a:spLocks noChangeArrowheads="1"/>
          </p:cNvSpPr>
          <p:nvPr/>
        </p:nvSpPr>
        <p:spPr bwMode="auto">
          <a:xfrm>
            <a:off x="1247775" y="44450"/>
            <a:ext cx="80772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endParaRPr lang="fr-FR" b="1">
              <a:solidFill>
                <a:schemeClr val="tx2"/>
              </a:solidFill>
            </a:endParaRPr>
          </a:p>
        </p:txBody>
      </p:sp>
      <p:grpSp>
        <p:nvGrpSpPr>
          <p:cNvPr id="9" name="Groupe 8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" name="Ellipse 10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2" name="Rectangle 11"/>
          <p:cNvSpPr/>
          <p:nvPr/>
        </p:nvSpPr>
        <p:spPr>
          <a:xfrm>
            <a:off x="1259632" y="0"/>
            <a:ext cx="7884368" cy="980728"/>
          </a:xfrm>
          <a:prstGeom prst="rect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ZoneTexte 12"/>
          <p:cNvSpPr txBox="1"/>
          <p:nvPr/>
        </p:nvSpPr>
        <p:spPr>
          <a:xfrm>
            <a:off x="1563544" y="305698"/>
            <a:ext cx="725692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smtClean="0">
                <a:solidFill>
                  <a:schemeClr val="bg1"/>
                </a:solidFill>
              </a:rPr>
              <a:t>MOT DE LA FIN</a:t>
            </a:r>
            <a:endParaRPr lang="fr-FR" sz="3000" b="1" dirty="0">
              <a:solidFill>
                <a:schemeClr val="bg1"/>
              </a:solidFill>
            </a:endParaRPr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Projet de service</a:t>
            </a:r>
          </a:p>
          <a:p>
            <a:r>
              <a:rPr lang="fr-FR" smtClean="0"/>
              <a:t>Restreint</a:t>
            </a:r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 err="1" smtClean="0"/>
              <a:t>Elsm</a:t>
            </a:r>
            <a:r>
              <a:rPr lang="fr-FR" dirty="0" smtClean="0"/>
              <a:t> des Vosges</a:t>
            </a:r>
          </a:p>
          <a:p>
            <a:r>
              <a:rPr lang="fr-FR" dirty="0" smtClean="0"/>
              <a:t>Dr VDF/EB/PM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 smtClean="0"/>
              <a:t>20/03/2015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38865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ce réservé du contenu 11"/>
          <p:cNvSpPr>
            <a:spLocks noGrp="1"/>
          </p:cNvSpPr>
          <p:nvPr>
            <p:ph idx="1"/>
          </p:nvPr>
        </p:nvSpPr>
        <p:spPr>
          <a:xfrm>
            <a:off x="1043608" y="2636912"/>
            <a:ext cx="7128792" cy="1944216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Bef>
                <a:spcPts val="1175"/>
              </a:spcBef>
              <a:buNone/>
            </a:pPr>
            <a:r>
              <a:rPr lang="fr-FR" sz="3600" b="1" dirty="0">
                <a:solidFill>
                  <a:srgbClr val="515F7B"/>
                </a:solidFill>
                <a:ea typeface="ＭＳ Ｐゴシック" pitchFamily="34" charset="-128"/>
              </a:rPr>
              <a:t>Etre l’acteur indispensable </a:t>
            </a:r>
            <a:r>
              <a:rPr lang="fr-FR" sz="3600" b="1" dirty="0" smtClean="0">
                <a:solidFill>
                  <a:srgbClr val="515F7B"/>
                </a:solidFill>
                <a:ea typeface="ＭＳ Ｐゴシック" pitchFamily="34" charset="-128"/>
              </a:rPr>
              <a:t>du </a:t>
            </a:r>
            <a:r>
              <a:rPr lang="fr-FR" sz="3600" b="1" dirty="0">
                <a:solidFill>
                  <a:srgbClr val="515F7B"/>
                </a:solidFill>
                <a:ea typeface="ＭＳ Ｐゴシック" pitchFamily="34" charset="-128"/>
              </a:rPr>
              <a:t>système de santé local</a:t>
            </a:r>
          </a:p>
          <a:p>
            <a:pPr eaLnBrk="1" hangingPunct="1">
              <a:spcBef>
                <a:spcPts val="1175"/>
              </a:spcBef>
              <a:buFont typeface="Wingdings" pitchFamily="2" charset="2"/>
              <a:buNone/>
            </a:pPr>
            <a:endParaRPr lang="fr-FR" sz="2400" b="1" dirty="0" smtClean="0">
              <a:ea typeface="ＭＳ Ｐゴシック" pitchFamily="34" charset="-128"/>
            </a:endParaRPr>
          </a:p>
        </p:txBody>
      </p:sp>
      <p:sp>
        <p:nvSpPr>
          <p:cNvPr id="4101" name="Text Box 10"/>
          <p:cNvSpPr txBox="1">
            <a:spLocks noChangeArrowheads="1"/>
          </p:cNvSpPr>
          <p:nvPr/>
        </p:nvSpPr>
        <p:spPr bwMode="auto">
          <a:xfrm>
            <a:off x="231775" y="635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endParaRPr lang="fr-FR"/>
          </a:p>
        </p:txBody>
      </p:sp>
      <p:sp>
        <p:nvSpPr>
          <p:cNvPr id="4102" name="Text Box 12"/>
          <p:cNvSpPr txBox="1">
            <a:spLocks noChangeArrowheads="1"/>
          </p:cNvSpPr>
          <p:nvPr/>
        </p:nvSpPr>
        <p:spPr bwMode="auto">
          <a:xfrm>
            <a:off x="323850" y="260350"/>
            <a:ext cx="12239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50000"/>
              </a:spcBef>
            </a:pPr>
            <a:endParaRPr lang="fr-FR"/>
          </a:p>
        </p:txBody>
      </p:sp>
      <p:sp>
        <p:nvSpPr>
          <p:cNvPr id="4103" name="Rectangle 18"/>
          <p:cNvSpPr>
            <a:spLocks noChangeArrowheads="1"/>
          </p:cNvSpPr>
          <p:nvPr/>
        </p:nvSpPr>
        <p:spPr bwMode="auto">
          <a:xfrm>
            <a:off x="1247775" y="44450"/>
            <a:ext cx="80772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endParaRPr lang="fr-FR" b="1">
              <a:solidFill>
                <a:schemeClr val="tx2"/>
              </a:solidFill>
            </a:endParaRPr>
          </a:p>
        </p:txBody>
      </p:sp>
      <p:grpSp>
        <p:nvGrpSpPr>
          <p:cNvPr id="9" name="Groupe 8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" name="Ellipse 10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2" name="Rectangle 11"/>
          <p:cNvSpPr/>
          <p:nvPr/>
        </p:nvSpPr>
        <p:spPr>
          <a:xfrm>
            <a:off x="1259632" y="0"/>
            <a:ext cx="7884368" cy="980728"/>
          </a:xfrm>
          <a:prstGeom prst="rect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ZoneTexte 12"/>
          <p:cNvSpPr txBox="1"/>
          <p:nvPr/>
        </p:nvSpPr>
        <p:spPr>
          <a:xfrm>
            <a:off x="1563544" y="305698"/>
            <a:ext cx="725692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schemeClr val="bg1"/>
                </a:solidFill>
              </a:rPr>
              <a:t>Vision idéale</a:t>
            </a:r>
            <a:endParaRPr lang="fr-FR" sz="3000" b="1" dirty="0">
              <a:solidFill>
                <a:schemeClr val="bg1"/>
              </a:solidFill>
            </a:endParaRPr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Projet de service</a:t>
            </a:r>
          </a:p>
          <a:p>
            <a:r>
              <a:rPr lang="fr-FR" smtClean="0"/>
              <a:t>Restreint</a:t>
            </a:r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150937" y="6381329"/>
            <a:ext cx="2133600" cy="432048"/>
          </a:xfrm>
        </p:spPr>
        <p:txBody>
          <a:bodyPr/>
          <a:lstStyle/>
          <a:p>
            <a:r>
              <a:rPr lang="fr-FR" dirty="0" err="1" smtClean="0"/>
              <a:t>Elsm</a:t>
            </a:r>
            <a:r>
              <a:rPr lang="fr-FR" dirty="0" smtClean="0"/>
              <a:t> des Vosges</a:t>
            </a:r>
          </a:p>
          <a:p>
            <a:r>
              <a:rPr lang="fr-FR" dirty="0" smtClean="0"/>
              <a:t>Dr VDF/EB/PM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 smtClean="0"/>
              <a:t>20/03/2015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40957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3"/>
            <a:ext cx="4534272" cy="954416"/>
          </a:xfrm>
        </p:spPr>
        <p:txBody>
          <a:bodyPr/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4" y="3085047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 flipV="1">
            <a:off x="8006260" y="4015346"/>
            <a:ext cx="8197404" cy="219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B75C7"/>
          </a:solidFill>
          <a:ln>
            <a:solidFill>
              <a:srgbClr val="0B75C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259632" y="2981221"/>
            <a:ext cx="669674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b="1" dirty="0" smtClean="0">
                <a:solidFill>
                  <a:schemeClr val="bg1"/>
                </a:solidFill>
              </a:rPr>
              <a:t>AXE 1 : NOS CLIENTS</a:t>
            </a:r>
            <a:endParaRPr lang="fr-FR" sz="6000" b="1" dirty="0">
              <a:solidFill>
                <a:schemeClr val="bg1"/>
              </a:solidFill>
            </a:endParaRPr>
          </a:p>
        </p:txBody>
      </p:sp>
      <p:grpSp>
        <p:nvGrpSpPr>
          <p:cNvPr id="20" name="Groupe 19"/>
          <p:cNvGrpSpPr/>
          <p:nvPr/>
        </p:nvGrpSpPr>
        <p:grpSpPr>
          <a:xfrm>
            <a:off x="3419872" y="1052736"/>
            <a:ext cx="1944216" cy="1440160"/>
            <a:chOff x="1187624" y="1837515"/>
            <a:chExt cx="1912936" cy="1476786"/>
          </a:xfrm>
        </p:grpSpPr>
        <p:pic>
          <p:nvPicPr>
            <p:cNvPr id="21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2" name="Ellipse 21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713972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Text Box 10"/>
          <p:cNvSpPr txBox="1">
            <a:spLocks noChangeArrowheads="1"/>
          </p:cNvSpPr>
          <p:nvPr/>
        </p:nvSpPr>
        <p:spPr bwMode="auto">
          <a:xfrm>
            <a:off x="231775" y="635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endParaRPr lang="fr-FR"/>
          </a:p>
        </p:txBody>
      </p:sp>
      <p:sp>
        <p:nvSpPr>
          <p:cNvPr id="4102" name="Text Box 12"/>
          <p:cNvSpPr txBox="1">
            <a:spLocks noChangeArrowheads="1"/>
          </p:cNvSpPr>
          <p:nvPr/>
        </p:nvSpPr>
        <p:spPr bwMode="auto">
          <a:xfrm>
            <a:off x="323850" y="260350"/>
            <a:ext cx="12239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50000"/>
              </a:spcBef>
            </a:pPr>
            <a:endParaRPr lang="fr-FR"/>
          </a:p>
        </p:txBody>
      </p:sp>
      <p:sp>
        <p:nvSpPr>
          <p:cNvPr id="4103" name="Rectangle 18"/>
          <p:cNvSpPr>
            <a:spLocks noChangeArrowheads="1"/>
          </p:cNvSpPr>
          <p:nvPr/>
        </p:nvSpPr>
        <p:spPr bwMode="auto">
          <a:xfrm>
            <a:off x="1247775" y="44450"/>
            <a:ext cx="80772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endParaRPr lang="fr-FR" b="1">
              <a:solidFill>
                <a:schemeClr val="tx2"/>
              </a:solidFill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1563544" y="305698"/>
            <a:ext cx="725692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schemeClr val="bg1"/>
                </a:solidFill>
              </a:rPr>
              <a:t>Vision idéale</a:t>
            </a:r>
            <a:endParaRPr lang="fr-FR" sz="3000" b="1" dirty="0">
              <a:solidFill>
                <a:schemeClr val="bg1"/>
              </a:solidFill>
            </a:endParaRPr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Projet de service</a:t>
            </a:r>
          </a:p>
          <a:p>
            <a:r>
              <a:rPr lang="fr-FR" smtClean="0"/>
              <a:t>Restreint</a:t>
            </a:r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150937" y="6381329"/>
            <a:ext cx="2133600" cy="432048"/>
          </a:xfrm>
        </p:spPr>
        <p:txBody>
          <a:bodyPr/>
          <a:lstStyle/>
          <a:p>
            <a:r>
              <a:rPr lang="fr-FR" dirty="0" err="1" smtClean="0"/>
              <a:t>Elsm</a:t>
            </a:r>
            <a:r>
              <a:rPr lang="fr-FR" dirty="0" smtClean="0"/>
              <a:t> des Vosges</a:t>
            </a:r>
          </a:p>
          <a:p>
            <a:r>
              <a:rPr lang="fr-FR" dirty="0" smtClean="0"/>
              <a:t>Dr VDF/EB/PM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 smtClean="0"/>
              <a:t>20/03/2015</a:t>
            </a:r>
            <a:endParaRPr lang="fr-FR" dirty="0"/>
          </a:p>
        </p:txBody>
      </p:sp>
      <p:grpSp>
        <p:nvGrpSpPr>
          <p:cNvPr id="20" name="Groupe 19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21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2" name="Ellipse 21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23" name="Rectangle 22"/>
          <p:cNvSpPr/>
          <p:nvPr/>
        </p:nvSpPr>
        <p:spPr>
          <a:xfrm>
            <a:off x="1259632" y="0"/>
            <a:ext cx="7884368" cy="980728"/>
          </a:xfrm>
          <a:prstGeom prst="rect">
            <a:avLst/>
          </a:prstGeom>
          <a:solidFill>
            <a:srgbClr val="0B75C7"/>
          </a:solidFill>
          <a:ln>
            <a:solidFill>
              <a:srgbClr val="0B75C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ZoneTexte 23"/>
          <p:cNvSpPr txBox="1"/>
          <p:nvPr/>
        </p:nvSpPr>
        <p:spPr>
          <a:xfrm>
            <a:off x="1563544" y="305698"/>
            <a:ext cx="444861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schemeClr val="bg1"/>
                </a:solidFill>
              </a:rPr>
              <a:t>AXE 1 : NOS CLIENTS</a:t>
            </a:r>
            <a:endParaRPr lang="fr-FR" sz="3000" b="1" dirty="0">
              <a:solidFill>
                <a:schemeClr val="bg1"/>
              </a:solidFill>
            </a:endParaRPr>
          </a:p>
        </p:txBody>
      </p:sp>
      <p:sp>
        <p:nvSpPr>
          <p:cNvPr id="26" name="AutoShape 24"/>
          <p:cNvSpPr>
            <a:spLocks noChangeArrowheads="1"/>
          </p:cNvSpPr>
          <p:nvPr/>
        </p:nvSpPr>
        <p:spPr bwMode="auto">
          <a:xfrm>
            <a:off x="424111" y="1940685"/>
            <a:ext cx="8280401" cy="503238"/>
          </a:xfrm>
          <a:prstGeom prst="roundRect">
            <a:avLst>
              <a:gd name="adj" fmla="val 49236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graphicFrame>
        <p:nvGraphicFramePr>
          <p:cNvPr id="27" name="Tableau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3104801"/>
              </p:ext>
            </p:extLst>
          </p:nvPr>
        </p:nvGraphicFramePr>
        <p:xfrm>
          <a:off x="424111" y="1935882"/>
          <a:ext cx="8280401" cy="3805407"/>
        </p:xfrm>
        <a:graphic>
          <a:graphicData uri="http://schemas.openxmlformats.org/drawingml/2006/table">
            <a:tbl>
              <a:tblPr/>
              <a:tblGrid>
                <a:gridCol w="1776910"/>
                <a:gridCol w="2582443"/>
                <a:gridCol w="3921048"/>
              </a:tblGrid>
              <a:tr h="454630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7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fr-FR" sz="900" kern="140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768" marR="84768" marT="42384" marB="4238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000" b="1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Forces</a:t>
                      </a:r>
                      <a:endParaRPr lang="fr-FR" sz="900" kern="140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768" marR="84768" marT="42384" marB="4238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000" b="1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Axes </a:t>
                      </a:r>
                      <a:r>
                        <a:rPr lang="fr-FR" sz="2000" b="1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d’amélioration</a:t>
                      </a:r>
                      <a:endParaRPr lang="fr-FR" sz="900" kern="140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768" marR="84768" marT="42384" marB="4238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350777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000" b="1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AXE CLIENTS</a:t>
                      </a:r>
                      <a:endParaRPr lang="fr-FR" sz="900" kern="140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768" marR="84768" marT="42384" marB="4238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fr-FR" sz="1500" kern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fr-FR" sz="1500" kern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•</a:t>
                      </a:r>
                      <a:r>
                        <a:rPr lang="fr-FR" sz="15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Expertises, savoir-faire,</a:t>
                      </a:r>
                      <a:r>
                        <a:rPr lang="fr-FR" sz="1500" kern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fr-FR" sz="1500" kern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•</a:t>
                      </a:r>
                      <a:r>
                        <a:rPr lang="fr-FR" sz="15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Crédibilité,</a:t>
                      </a:r>
                      <a:r>
                        <a:rPr lang="fr-FR" sz="1500" kern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fr-FR" sz="1500" kern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•</a:t>
                      </a:r>
                      <a:r>
                        <a:rPr lang="fr-FR" sz="15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Respect des indicateurs,</a:t>
                      </a:r>
                      <a:r>
                        <a:rPr lang="fr-FR" sz="1500" kern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fr-FR" sz="1500" kern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•</a:t>
                      </a:r>
                      <a:r>
                        <a:rPr lang="fr-FR" sz="15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Relation/communication avec les P. S</a:t>
                      </a:r>
                      <a:r>
                        <a:rPr lang="fr-FR" sz="1500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r>
                        <a:rPr lang="fr-FR" sz="1500" kern="14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</a:t>
                      </a:r>
                      <a:endParaRPr lang="fr-FR" sz="1500" kern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fr-FR" sz="1500" kern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•</a:t>
                      </a:r>
                      <a:r>
                        <a:rPr lang="fr-FR" sz="15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Fonctionnement du réseau (ERSM/ELSM, Inter ELSM</a:t>
                      </a:r>
                      <a:r>
                        <a:rPr lang="fr-FR" sz="1500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r>
                        <a:rPr lang="fr-FR" sz="1500" kern="14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</a:t>
                      </a:r>
                      <a:endParaRPr lang="fr-FR" sz="1500" kern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fr-FR" sz="1500" kern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•</a:t>
                      </a:r>
                      <a:r>
                        <a:rPr lang="fr-FR" sz="15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Formations </a:t>
                      </a:r>
                      <a:r>
                        <a:rPr lang="fr-FR" sz="1500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pointues</a:t>
                      </a:r>
                      <a:r>
                        <a:rPr lang="fr-FR" sz="1500" kern="14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fr-FR" sz="1500" kern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768" marR="84768" marT="42384" marB="4238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fr-FR" sz="1500" b="1" kern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500" kern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82296"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500" b="1" kern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500" kern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fr-FR" sz="1500" b="1" kern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•</a:t>
                      </a:r>
                      <a:r>
                        <a:rPr lang="fr-FR" sz="15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Lourdeur des permanences téléphoniques         dans le cadre de la </a:t>
                      </a:r>
                      <a:r>
                        <a:rPr lang="fr-FR" sz="1500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GRC,</a:t>
                      </a:r>
                      <a:r>
                        <a:rPr lang="fr-FR" sz="1500" kern="14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fr-FR" sz="1500" kern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fr-FR" sz="1500" kern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•</a:t>
                      </a:r>
                      <a:r>
                        <a:rPr lang="fr-FR" sz="15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Insatisfaction par rapport au </a:t>
                      </a:r>
                      <a:r>
                        <a:rPr lang="fr-FR" sz="1500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3646.</a:t>
                      </a:r>
                      <a:endParaRPr lang="fr-FR" sz="1500" kern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82296"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500" b="1" kern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500" kern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500" b="1" kern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500" kern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500" b="1" kern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500" kern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500" b="1" kern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500" kern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768" marR="84768" marT="42384" marB="4238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5509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Text Box 10"/>
          <p:cNvSpPr txBox="1">
            <a:spLocks noChangeArrowheads="1"/>
          </p:cNvSpPr>
          <p:nvPr/>
        </p:nvSpPr>
        <p:spPr bwMode="auto">
          <a:xfrm>
            <a:off x="231775" y="635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endParaRPr lang="fr-FR"/>
          </a:p>
        </p:txBody>
      </p:sp>
      <p:sp>
        <p:nvSpPr>
          <p:cNvPr id="4102" name="Text Box 12"/>
          <p:cNvSpPr txBox="1">
            <a:spLocks noChangeArrowheads="1"/>
          </p:cNvSpPr>
          <p:nvPr/>
        </p:nvSpPr>
        <p:spPr bwMode="auto">
          <a:xfrm>
            <a:off x="323850" y="260350"/>
            <a:ext cx="12239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50000"/>
              </a:spcBef>
            </a:pPr>
            <a:endParaRPr lang="fr-FR"/>
          </a:p>
        </p:txBody>
      </p:sp>
      <p:sp>
        <p:nvSpPr>
          <p:cNvPr id="4103" name="Rectangle 18"/>
          <p:cNvSpPr>
            <a:spLocks noChangeArrowheads="1"/>
          </p:cNvSpPr>
          <p:nvPr/>
        </p:nvSpPr>
        <p:spPr bwMode="auto">
          <a:xfrm>
            <a:off x="1247775" y="44450"/>
            <a:ext cx="80772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endParaRPr lang="fr-FR" b="1">
              <a:solidFill>
                <a:schemeClr val="tx2"/>
              </a:solidFill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1563544" y="305698"/>
            <a:ext cx="725692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schemeClr val="bg1"/>
                </a:solidFill>
              </a:rPr>
              <a:t>Vision idéale</a:t>
            </a:r>
            <a:endParaRPr lang="fr-FR" sz="3000" b="1" dirty="0">
              <a:solidFill>
                <a:schemeClr val="bg1"/>
              </a:solidFill>
            </a:endParaRPr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Projet de service</a:t>
            </a:r>
          </a:p>
          <a:p>
            <a:r>
              <a:rPr lang="fr-FR" smtClean="0"/>
              <a:t>Restreint</a:t>
            </a:r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150937" y="6381329"/>
            <a:ext cx="2133600" cy="432048"/>
          </a:xfrm>
        </p:spPr>
        <p:txBody>
          <a:bodyPr/>
          <a:lstStyle/>
          <a:p>
            <a:r>
              <a:rPr lang="fr-FR" dirty="0" err="1" smtClean="0"/>
              <a:t>Elsm</a:t>
            </a:r>
            <a:r>
              <a:rPr lang="fr-FR" dirty="0" smtClean="0"/>
              <a:t> des Vosges</a:t>
            </a:r>
          </a:p>
          <a:p>
            <a:r>
              <a:rPr lang="fr-FR" dirty="0" smtClean="0"/>
              <a:t>Dr VDF/EB/PM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 smtClean="0"/>
              <a:t>20/03/2015</a:t>
            </a:r>
            <a:endParaRPr lang="fr-FR" dirty="0"/>
          </a:p>
        </p:txBody>
      </p:sp>
      <p:grpSp>
        <p:nvGrpSpPr>
          <p:cNvPr id="20" name="Groupe 19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21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2" name="Ellipse 21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23" name="Rectangle 22"/>
          <p:cNvSpPr/>
          <p:nvPr/>
        </p:nvSpPr>
        <p:spPr>
          <a:xfrm>
            <a:off x="1259632" y="0"/>
            <a:ext cx="7884368" cy="980728"/>
          </a:xfrm>
          <a:prstGeom prst="rect">
            <a:avLst/>
          </a:prstGeom>
          <a:solidFill>
            <a:srgbClr val="0B75C7"/>
          </a:solidFill>
          <a:ln>
            <a:solidFill>
              <a:srgbClr val="0B75C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ZoneTexte 23"/>
          <p:cNvSpPr txBox="1"/>
          <p:nvPr/>
        </p:nvSpPr>
        <p:spPr>
          <a:xfrm>
            <a:off x="1563544" y="305698"/>
            <a:ext cx="444861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schemeClr val="bg1"/>
                </a:solidFill>
              </a:rPr>
              <a:t>AXE 1 : NOS CLIENTS</a:t>
            </a:r>
            <a:endParaRPr lang="fr-FR" sz="3000" b="1" dirty="0">
              <a:solidFill>
                <a:schemeClr val="bg1"/>
              </a:solidFill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971599" y="3287306"/>
            <a:ext cx="7560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OBJECTIF OPERATIONNEL 1 </a:t>
            </a:r>
            <a:r>
              <a:rPr lang="fr-FR" sz="3200" b="1" dirty="0" smtClean="0"/>
              <a:t>:</a:t>
            </a:r>
            <a:r>
              <a:rPr lang="fr-FR" sz="2400" b="1" dirty="0" smtClean="0"/>
              <a:t> </a:t>
            </a:r>
            <a:r>
              <a:rPr lang="fr-FR" b="1" dirty="0" smtClean="0"/>
              <a:t>garantir un accueil performant lors des convocations médicales en respectant les délais par les indicateurs</a:t>
            </a:r>
            <a:endParaRPr lang="fr-FR" b="1" dirty="0"/>
          </a:p>
        </p:txBody>
      </p:sp>
      <p:sp>
        <p:nvSpPr>
          <p:cNvPr id="17" name="AutoShape 24"/>
          <p:cNvSpPr>
            <a:spLocks noChangeArrowheads="1"/>
          </p:cNvSpPr>
          <p:nvPr/>
        </p:nvSpPr>
        <p:spPr bwMode="auto">
          <a:xfrm>
            <a:off x="323030" y="1701800"/>
            <a:ext cx="8280401" cy="801192"/>
          </a:xfrm>
          <a:prstGeom prst="roundRect">
            <a:avLst>
              <a:gd name="adj" fmla="val 49236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8" name="Text Box 25"/>
          <p:cNvSpPr txBox="1">
            <a:spLocks noChangeArrowheads="1"/>
          </p:cNvSpPr>
          <p:nvPr/>
        </p:nvSpPr>
        <p:spPr bwMode="auto">
          <a:xfrm>
            <a:off x="790324" y="1733550"/>
            <a:ext cx="7560000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FR" sz="2200" b="1" dirty="0" smtClean="0"/>
              <a:t>OBJECTIF STRATEGIQUE 1 : </a:t>
            </a:r>
            <a:r>
              <a:rPr lang="fr-FR" sz="2200" b="1" i="1" dirty="0" smtClean="0"/>
              <a:t>Garantir l’équité de traitement aux assurés sociaux</a:t>
            </a:r>
            <a:endParaRPr lang="fr-FR" sz="2200" i="1" dirty="0"/>
          </a:p>
        </p:txBody>
      </p:sp>
      <p:pic>
        <p:nvPicPr>
          <p:cNvPr id="19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300" y="3413748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943" y="4851157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ZoneTexte 27"/>
          <p:cNvSpPr txBox="1"/>
          <p:nvPr/>
        </p:nvSpPr>
        <p:spPr>
          <a:xfrm>
            <a:off x="972440" y="4727466"/>
            <a:ext cx="7560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OBJECTIF OPERATIONNEL 2 </a:t>
            </a:r>
            <a:r>
              <a:rPr lang="fr-FR" sz="3200" b="1" dirty="0" smtClean="0"/>
              <a:t>:</a:t>
            </a:r>
            <a:r>
              <a:rPr lang="fr-FR" b="1" dirty="0" smtClean="0"/>
              <a:t> respecter les délais de traitement des demandes de prestations conformément aux indicateurs du CPG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963767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Text Box 10"/>
          <p:cNvSpPr txBox="1">
            <a:spLocks noChangeArrowheads="1"/>
          </p:cNvSpPr>
          <p:nvPr/>
        </p:nvSpPr>
        <p:spPr bwMode="auto">
          <a:xfrm>
            <a:off x="231775" y="635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endParaRPr lang="fr-FR"/>
          </a:p>
        </p:txBody>
      </p:sp>
      <p:sp>
        <p:nvSpPr>
          <p:cNvPr id="4102" name="Text Box 12"/>
          <p:cNvSpPr txBox="1">
            <a:spLocks noChangeArrowheads="1"/>
          </p:cNvSpPr>
          <p:nvPr/>
        </p:nvSpPr>
        <p:spPr bwMode="auto">
          <a:xfrm>
            <a:off x="323850" y="260350"/>
            <a:ext cx="12239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50000"/>
              </a:spcBef>
            </a:pPr>
            <a:endParaRPr lang="fr-FR"/>
          </a:p>
        </p:txBody>
      </p:sp>
      <p:sp>
        <p:nvSpPr>
          <p:cNvPr id="4103" name="Rectangle 18"/>
          <p:cNvSpPr>
            <a:spLocks noChangeArrowheads="1"/>
          </p:cNvSpPr>
          <p:nvPr/>
        </p:nvSpPr>
        <p:spPr bwMode="auto">
          <a:xfrm>
            <a:off x="1247775" y="44450"/>
            <a:ext cx="80772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endParaRPr lang="fr-FR" b="1">
              <a:solidFill>
                <a:schemeClr val="tx2"/>
              </a:solidFill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1563544" y="305698"/>
            <a:ext cx="725692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schemeClr val="bg1"/>
                </a:solidFill>
              </a:rPr>
              <a:t>Vision idéale</a:t>
            </a:r>
            <a:endParaRPr lang="fr-FR" sz="3000" b="1" dirty="0">
              <a:solidFill>
                <a:schemeClr val="bg1"/>
              </a:solidFill>
            </a:endParaRPr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Projet de service</a:t>
            </a:r>
          </a:p>
          <a:p>
            <a:r>
              <a:rPr lang="fr-FR" smtClean="0"/>
              <a:t>Restreint</a:t>
            </a:r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150937" y="6381329"/>
            <a:ext cx="2133600" cy="432048"/>
          </a:xfrm>
        </p:spPr>
        <p:txBody>
          <a:bodyPr/>
          <a:lstStyle/>
          <a:p>
            <a:r>
              <a:rPr lang="fr-FR" dirty="0" err="1" smtClean="0"/>
              <a:t>Elsm</a:t>
            </a:r>
            <a:r>
              <a:rPr lang="fr-FR" dirty="0" smtClean="0"/>
              <a:t> des Vosges</a:t>
            </a:r>
          </a:p>
          <a:p>
            <a:r>
              <a:rPr lang="fr-FR" dirty="0" smtClean="0"/>
              <a:t>Dr VDF/EB/PM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 smtClean="0"/>
              <a:t>20/03/2015</a:t>
            </a:r>
            <a:endParaRPr lang="fr-FR" dirty="0"/>
          </a:p>
        </p:txBody>
      </p:sp>
      <p:grpSp>
        <p:nvGrpSpPr>
          <p:cNvPr id="20" name="Groupe 19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21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2" name="Ellipse 21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23" name="Rectangle 22"/>
          <p:cNvSpPr/>
          <p:nvPr/>
        </p:nvSpPr>
        <p:spPr>
          <a:xfrm>
            <a:off x="1259632" y="0"/>
            <a:ext cx="7884368" cy="980728"/>
          </a:xfrm>
          <a:prstGeom prst="rect">
            <a:avLst/>
          </a:prstGeom>
          <a:solidFill>
            <a:srgbClr val="0B75C7"/>
          </a:solidFill>
          <a:ln>
            <a:solidFill>
              <a:srgbClr val="0B75C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ZoneTexte 23"/>
          <p:cNvSpPr txBox="1"/>
          <p:nvPr/>
        </p:nvSpPr>
        <p:spPr>
          <a:xfrm>
            <a:off x="1563544" y="305698"/>
            <a:ext cx="444861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schemeClr val="bg1"/>
                </a:solidFill>
              </a:rPr>
              <a:t>AXE 1 : NOS CLIENTS</a:t>
            </a:r>
            <a:endParaRPr lang="fr-FR" sz="3000" b="1" dirty="0">
              <a:solidFill>
                <a:schemeClr val="bg1"/>
              </a:solidFill>
            </a:endParaRPr>
          </a:p>
        </p:txBody>
      </p:sp>
      <p:sp>
        <p:nvSpPr>
          <p:cNvPr id="26" name="AutoShape 24"/>
          <p:cNvSpPr>
            <a:spLocks noChangeArrowheads="1"/>
          </p:cNvSpPr>
          <p:nvPr/>
        </p:nvSpPr>
        <p:spPr bwMode="auto">
          <a:xfrm>
            <a:off x="396055" y="1701800"/>
            <a:ext cx="8280401" cy="802800"/>
          </a:xfrm>
          <a:prstGeom prst="roundRect">
            <a:avLst>
              <a:gd name="adj" fmla="val 49236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7" name="Text Box 25"/>
          <p:cNvSpPr txBox="1">
            <a:spLocks noChangeArrowheads="1"/>
          </p:cNvSpPr>
          <p:nvPr/>
        </p:nvSpPr>
        <p:spPr bwMode="auto">
          <a:xfrm>
            <a:off x="707206" y="1733550"/>
            <a:ext cx="7560000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FR" sz="2200" b="1" dirty="0" smtClean="0"/>
              <a:t>OBJECTIF STRATEGIQUE 2 : </a:t>
            </a:r>
            <a:r>
              <a:rPr lang="fr-FR" sz="2200" b="1" i="1" dirty="0" smtClean="0"/>
              <a:t>Déployer le dispositif PRADO dans le département des Vosges</a:t>
            </a:r>
            <a:endParaRPr lang="fr-FR" sz="2200" i="1" dirty="0"/>
          </a:p>
        </p:txBody>
      </p:sp>
      <p:sp>
        <p:nvSpPr>
          <p:cNvPr id="29" name="ZoneTexte 28"/>
          <p:cNvSpPr txBox="1"/>
          <p:nvPr/>
        </p:nvSpPr>
        <p:spPr>
          <a:xfrm>
            <a:off x="971599" y="3287306"/>
            <a:ext cx="7560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OBJECTIF OPERATIONNEL 1 </a:t>
            </a:r>
            <a:r>
              <a:rPr lang="fr-FR" sz="3200" b="1" dirty="0" smtClean="0"/>
              <a:t>:</a:t>
            </a:r>
            <a:r>
              <a:rPr lang="fr-FR" sz="2400" b="1" dirty="0" smtClean="0"/>
              <a:t> </a:t>
            </a:r>
            <a:r>
              <a:rPr lang="fr-FR" b="1" dirty="0" smtClean="0"/>
              <a:t>atteindre les objectifs opérationnels fixée par la DRSM</a:t>
            </a:r>
            <a:endParaRPr lang="fr-FR" b="1" dirty="0"/>
          </a:p>
        </p:txBody>
      </p:sp>
      <p:pic>
        <p:nvPicPr>
          <p:cNvPr id="30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300" y="3412928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102" y="4560803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ZoneTexte 31"/>
          <p:cNvSpPr txBox="1"/>
          <p:nvPr/>
        </p:nvSpPr>
        <p:spPr>
          <a:xfrm>
            <a:off x="971599" y="4437112"/>
            <a:ext cx="75600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OBJECTIF OPERATIONNEL 2 </a:t>
            </a:r>
            <a:r>
              <a:rPr lang="fr-FR" sz="3200" b="1" dirty="0" smtClean="0"/>
              <a:t>:</a:t>
            </a:r>
            <a:r>
              <a:rPr lang="fr-FR" b="1" dirty="0" smtClean="0"/>
              <a:t> 100 % des établissements de santé auront adhéré en fin de COG au dispositif PRADO selon la thématique déployée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978225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Text Box 10"/>
          <p:cNvSpPr txBox="1">
            <a:spLocks noChangeArrowheads="1"/>
          </p:cNvSpPr>
          <p:nvPr/>
        </p:nvSpPr>
        <p:spPr bwMode="auto">
          <a:xfrm>
            <a:off x="231775" y="635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endParaRPr lang="fr-FR"/>
          </a:p>
        </p:txBody>
      </p:sp>
      <p:sp>
        <p:nvSpPr>
          <p:cNvPr id="4102" name="Text Box 12"/>
          <p:cNvSpPr txBox="1">
            <a:spLocks noChangeArrowheads="1"/>
          </p:cNvSpPr>
          <p:nvPr/>
        </p:nvSpPr>
        <p:spPr bwMode="auto">
          <a:xfrm>
            <a:off x="323850" y="260350"/>
            <a:ext cx="12239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50000"/>
              </a:spcBef>
            </a:pPr>
            <a:endParaRPr lang="fr-FR"/>
          </a:p>
        </p:txBody>
      </p:sp>
      <p:sp>
        <p:nvSpPr>
          <p:cNvPr id="4103" name="Rectangle 18"/>
          <p:cNvSpPr>
            <a:spLocks noChangeArrowheads="1"/>
          </p:cNvSpPr>
          <p:nvPr/>
        </p:nvSpPr>
        <p:spPr bwMode="auto">
          <a:xfrm>
            <a:off x="1247775" y="44450"/>
            <a:ext cx="80772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endParaRPr lang="fr-FR" b="1">
              <a:solidFill>
                <a:schemeClr val="tx2"/>
              </a:solidFill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1563544" y="305698"/>
            <a:ext cx="725692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schemeClr val="bg1"/>
                </a:solidFill>
              </a:rPr>
              <a:t>Vision idéale</a:t>
            </a:r>
            <a:endParaRPr lang="fr-FR" sz="3000" b="1" dirty="0">
              <a:solidFill>
                <a:schemeClr val="bg1"/>
              </a:solidFill>
            </a:endParaRPr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Projet de service</a:t>
            </a:r>
          </a:p>
          <a:p>
            <a:r>
              <a:rPr lang="fr-FR" smtClean="0"/>
              <a:t>Restreint</a:t>
            </a:r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150937" y="6381329"/>
            <a:ext cx="2133600" cy="432048"/>
          </a:xfrm>
        </p:spPr>
        <p:txBody>
          <a:bodyPr/>
          <a:lstStyle/>
          <a:p>
            <a:r>
              <a:rPr lang="fr-FR" dirty="0" err="1" smtClean="0"/>
              <a:t>Elsm</a:t>
            </a:r>
            <a:r>
              <a:rPr lang="fr-FR" dirty="0" smtClean="0"/>
              <a:t> des Vosges</a:t>
            </a:r>
          </a:p>
          <a:p>
            <a:r>
              <a:rPr lang="fr-FR" dirty="0" smtClean="0"/>
              <a:t>Dr VDF/EB/PM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 smtClean="0"/>
              <a:t>20/03/2015</a:t>
            </a:r>
            <a:endParaRPr lang="fr-FR" dirty="0"/>
          </a:p>
        </p:txBody>
      </p:sp>
      <p:grpSp>
        <p:nvGrpSpPr>
          <p:cNvPr id="20" name="Groupe 19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21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2" name="Ellipse 21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23" name="Rectangle 22"/>
          <p:cNvSpPr/>
          <p:nvPr/>
        </p:nvSpPr>
        <p:spPr>
          <a:xfrm>
            <a:off x="1259632" y="0"/>
            <a:ext cx="7884368" cy="980728"/>
          </a:xfrm>
          <a:prstGeom prst="rect">
            <a:avLst/>
          </a:prstGeom>
          <a:solidFill>
            <a:srgbClr val="0B75C7"/>
          </a:solidFill>
          <a:ln>
            <a:solidFill>
              <a:srgbClr val="0B75C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ZoneTexte 23"/>
          <p:cNvSpPr txBox="1"/>
          <p:nvPr/>
        </p:nvSpPr>
        <p:spPr>
          <a:xfrm>
            <a:off x="1563544" y="305698"/>
            <a:ext cx="444861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schemeClr val="bg1"/>
                </a:solidFill>
              </a:rPr>
              <a:t>AXE 1 : NOS CLIENTS</a:t>
            </a:r>
            <a:endParaRPr lang="fr-FR" sz="3000" b="1" dirty="0">
              <a:solidFill>
                <a:schemeClr val="bg1"/>
              </a:solidFill>
            </a:endParaRPr>
          </a:p>
        </p:txBody>
      </p:sp>
      <p:sp>
        <p:nvSpPr>
          <p:cNvPr id="26" name="AutoShape 24"/>
          <p:cNvSpPr>
            <a:spLocks noChangeArrowheads="1"/>
          </p:cNvSpPr>
          <p:nvPr/>
        </p:nvSpPr>
        <p:spPr bwMode="auto">
          <a:xfrm>
            <a:off x="396055" y="1701800"/>
            <a:ext cx="8280401" cy="802800"/>
          </a:xfrm>
          <a:prstGeom prst="roundRect">
            <a:avLst>
              <a:gd name="adj" fmla="val 49236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7" name="Text Box 25"/>
          <p:cNvSpPr txBox="1">
            <a:spLocks noChangeArrowheads="1"/>
          </p:cNvSpPr>
          <p:nvPr/>
        </p:nvSpPr>
        <p:spPr bwMode="auto">
          <a:xfrm>
            <a:off x="707206" y="1733550"/>
            <a:ext cx="7560000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FR" sz="2200" b="1" dirty="0" smtClean="0"/>
              <a:t>OBJECTIF STRATEGIQUE 3 : </a:t>
            </a:r>
            <a:r>
              <a:rPr lang="fr-FR" sz="2200" b="1" i="1" dirty="0" smtClean="0"/>
              <a:t>Développer le professionnalisme des agents et praticiens conseils intervenant auprès des PS et ES</a:t>
            </a:r>
            <a:endParaRPr lang="fr-FR" sz="2200" i="1" dirty="0"/>
          </a:p>
        </p:txBody>
      </p:sp>
      <p:pic>
        <p:nvPicPr>
          <p:cNvPr id="29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102" y="3410997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ZoneTexte 29"/>
          <p:cNvSpPr txBox="1"/>
          <p:nvPr/>
        </p:nvSpPr>
        <p:spPr>
          <a:xfrm>
            <a:off x="971599" y="3287306"/>
            <a:ext cx="7560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OBJECTIF OPERATIONNEL 1 </a:t>
            </a:r>
            <a:r>
              <a:rPr lang="fr-FR" sz="3200" b="1" dirty="0" smtClean="0"/>
              <a:t>:</a:t>
            </a:r>
            <a:r>
              <a:rPr lang="fr-FR" b="1" dirty="0" smtClean="0"/>
              <a:t> 100 % de participation aux formations proposées aux agents du pôle RPS et services en santé</a:t>
            </a:r>
            <a:endParaRPr lang="fr-FR" b="1" dirty="0"/>
          </a:p>
        </p:txBody>
      </p:sp>
      <p:pic>
        <p:nvPicPr>
          <p:cNvPr id="31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193" y="4704819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ZoneTexte 31"/>
          <p:cNvSpPr txBox="1"/>
          <p:nvPr/>
        </p:nvSpPr>
        <p:spPr>
          <a:xfrm>
            <a:off x="975690" y="4581128"/>
            <a:ext cx="7560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OBJECTIF OPERATIONNEL 2 </a:t>
            </a:r>
            <a:r>
              <a:rPr lang="fr-FR" sz="3200" b="1" dirty="0" smtClean="0"/>
              <a:t>:</a:t>
            </a:r>
            <a:r>
              <a:rPr lang="fr-FR" b="1" dirty="0" smtClean="0"/>
              <a:t> atteinte de l’objectif régional des EC pour le département des Vosges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1440745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3"/>
            <a:ext cx="4534272" cy="954416"/>
          </a:xfrm>
        </p:spPr>
        <p:txBody>
          <a:bodyPr/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4" y="3085047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 flipV="1">
            <a:off x="8006260" y="4015346"/>
            <a:ext cx="8197404" cy="219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3692B"/>
          </a:solidFill>
          <a:ln>
            <a:solidFill>
              <a:srgbClr val="F3692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251520" y="2924944"/>
            <a:ext cx="85689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b="1" dirty="0" smtClean="0">
                <a:solidFill>
                  <a:schemeClr val="bg1"/>
                </a:solidFill>
              </a:rPr>
              <a:t>AXE 2 : NOS PARTENAIRES</a:t>
            </a:r>
            <a:endParaRPr lang="fr-FR" sz="6000" b="1" dirty="0">
              <a:solidFill>
                <a:schemeClr val="bg1"/>
              </a:solidFill>
            </a:endParaRPr>
          </a:p>
        </p:txBody>
      </p:sp>
      <p:grpSp>
        <p:nvGrpSpPr>
          <p:cNvPr id="20" name="Groupe 19"/>
          <p:cNvGrpSpPr/>
          <p:nvPr/>
        </p:nvGrpSpPr>
        <p:grpSpPr>
          <a:xfrm>
            <a:off x="3419872" y="1052736"/>
            <a:ext cx="1944216" cy="1440160"/>
            <a:chOff x="1187624" y="1837515"/>
            <a:chExt cx="1912936" cy="1476786"/>
          </a:xfrm>
        </p:grpSpPr>
        <p:pic>
          <p:nvPicPr>
            <p:cNvPr id="21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2" name="Ellipse 21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4064022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Elsm des Vosges Dr VDF/EB/PM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Projet de service</a:t>
            </a:r>
          </a:p>
          <a:p>
            <a:r>
              <a:rPr lang="fr-FR" smtClean="0"/>
              <a:t>Restreint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 smtClean="0"/>
              <a:t>20/03/2015</a:t>
            </a:r>
            <a:endParaRPr lang="fr-FR" dirty="0"/>
          </a:p>
        </p:txBody>
      </p:sp>
      <p:grpSp>
        <p:nvGrpSpPr>
          <p:cNvPr id="7" name="Groupe 6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8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" name="Ellipse 8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" name="Rectangle 9"/>
          <p:cNvSpPr/>
          <p:nvPr/>
        </p:nvSpPr>
        <p:spPr>
          <a:xfrm>
            <a:off x="1259632" y="0"/>
            <a:ext cx="7884368" cy="980728"/>
          </a:xfrm>
          <a:prstGeom prst="rect">
            <a:avLst/>
          </a:prstGeom>
          <a:solidFill>
            <a:srgbClr val="F3692B"/>
          </a:solidFill>
          <a:ln>
            <a:solidFill>
              <a:srgbClr val="F3692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ZoneTexte 10"/>
          <p:cNvSpPr txBox="1"/>
          <p:nvPr/>
        </p:nvSpPr>
        <p:spPr>
          <a:xfrm>
            <a:off x="1563544" y="305698"/>
            <a:ext cx="495267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schemeClr val="bg1"/>
                </a:solidFill>
              </a:rPr>
              <a:t>AXE 2: NOS PARTENAIRES</a:t>
            </a:r>
            <a:endParaRPr lang="fr-FR" sz="3000" b="1" dirty="0">
              <a:solidFill>
                <a:schemeClr val="bg1"/>
              </a:solidFill>
            </a:endParaRPr>
          </a:p>
        </p:txBody>
      </p:sp>
      <p:sp>
        <p:nvSpPr>
          <p:cNvPr id="12" name="AutoShape 24"/>
          <p:cNvSpPr>
            <a:spLocks noChangeArrowheads="1"/>
          </p:cNvSpPr>
          <p:nvPr/>
        </p:nvSpPr>
        <p:spPr bwMode="auto">
          <a:xfrm>
            <a:off x="467544" y="1473764"/>
            <a:ext cx="8280401" cy="503238"/>
          </a:xfrm>
          <a:prstGeom prst="roundRect">
            <a:avLst>
              <a:gd name="adj" fmla="val 49236"/>
            </a:avLst>
          </a:prstGeom>
          <a:gradFill>
            <a:gsLst>
              <a:gs pos="17919">
                <a:schemeClr val="accent6"/>
              </a:gs>
              <a:gs pos="10000">
                <a:srgbClr val="FFA200"/>
              </a:gs>
              <a:gs pos="0">
                <a:schemeClr val="accent6">
                  <a:lumMod val="60000"/>
                  <a:lumOff val="40000"/>
                </a:schemeClr>
              </a:gs>
              <a:gs pos="29000">
                <a:schemeClr val="accent6">
                  <a:lumMod val="60000"/>
                  <a:lumOff val="40000"/>
                </a:schemeClr>
              </a:gs>
              <a:gs pos="17000">
                <a:schemeClr val="accent6">
                  <a:lumMod val="40000"/>
                  <a:lumOff val="60000"/>
                </a:schemeClr>
              </a:gs>
              <a:gs pos="10000">
                <a:srgbClr val="FFFF00"/>
              </a:gs>
              <a:gs pos="21000">
                <a:schemeClr val="accent6">
                  <a:lumMod val="60000"/>
                  <a:lumOff val="40000"/>
                </a:schemeClr>
              </a:gs>
            </a:gsLst>
            <a:lin ang="5400000" scaled="0"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graphicFrame>
        <p:nvGraphicFramePr>
          <p:cNvPr id="13" name="Tableau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3884861"/>
              </p:ext>
            </p:extLst>
          </p:nvPr>
        </p:nvGraphicFramePr>
        <p:xfrm>
          <a:off x="414586" y="1500688"/>
          <a:ext cx="8280400" cy="4813582"/>
        </p:xfrm>
        <a:graphic>
          <a:graphicData uri="http://schemas.openxmlformats.org/drawingml/2006/table">
            <a:tbl>
              <a:tblPr/>
              <a:tblGrid>
                <a:gridCol w="1720845"/>
                <a:gridCol w="2604705"/>
                <a:gridCol w="3954850"/>
              </a:tblGrid>
              <a:tr h="522976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fr-FR" sz="500" kern="140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774" marR="46774" marT="23387" marB="2338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000" b="1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Forces</a:t>
                      </a:r>
                      <a:endParaRPr lang="fr-FR" sz="2000" kern="140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774" marR="46774" marT="23387" marB="2338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000" b="1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Axes </a:t>
                      </a:r>
                      <a:r>
                        <a:rPr lang="fr-FR" sz="2000" b="1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d’amélioration</a:t>
                      </a:r>
                      <a:endParaRPr lang="fr-FR" sz="2000" kern="140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774" marR="46774" marT="23387" marB="2338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002987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000" b="1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AXE </a:t>
                      </a:r>
                      <a:endParaRPr lang="fr-FR" sz="2000" kern="1400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000" b="1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PARTENAIRES</a:t>
                      </a:r>
                      <a:endParaRPr lang="fr-FR" sz="2000" kern="140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774" marR="46774" marT="23387" marB="2338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endParaRPr lang="fr-FR" sz="800" kern="1400" dirty="0" smtClean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fr-FR" sz="800" kern="14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•</a:t>
                      </a:r>
                      <a:r>
                        <a:rPr lang="fr-FR" sz="1500" kern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Expertises, savoir-faire, </a:t>
                      </a:r>
                    </a:p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fr-FR" sz="1500" kern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•Crédibilité,</a:t>
                      </a:r>
                    </a:p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fr-FR" sz="1500" kern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•Respect des indicateurs, </a:t>
                      </a:r>
                    </a:p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fr-FR" sz="1500" kern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•Bonnes relations de partenariat,</a:t>
                      </a:r>
                    </a:p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fr-FR" sz="1500" kern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•Fonctionnement du réseau (ERSM/ELSM - Inter ELSM),</a:t>
                      </a:r>
                    </a:p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fr-FR" sz="1500" kern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•</a:t>
                      </a:r>
                      <a:r>
                        <a:rPr lang="fr-FR" sz="1500" b="0" kern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Formations</a:t>
                      </a:r>
                      <a:r>
                        <a:rPr lang="fr-FR" sz="1500" kern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sz="1500" kern="14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pointues,</a:t>
                      </a:r>
                      <a:endParaRPr lang="fr-FR" sz="1500" kern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fr-FR" sz="1500" kern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•Politiques qualité permettant une autre </a:t>
                      </a:r>
                      <a:r>
                        <a:rPr lang="fr-FR" sz="1500" kern="14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analyse.</a:t>
                      </a:r>
                      <a:endParaRPr lang="fr-FR" sz="1500" kern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6774" marR="46774" marT="23387" marB="2338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1200" kern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•Manque de coordination de la CPAM/SM sur certaines activités (services généraux, SMI, dates de RDV),</a:t>
                      </a:r>
                    </a:p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1200" kern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•</a:t>
                      </a:r>
                      <a:r>
                        <a:rPr lang="fr-FR" sz="1200" kern="1400" spc="-5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Coordination/concertation par rapport aux différentes activités demandées au réseau (campagnes RPS…),</a:t>
                      </a:r>
                      <a:r>
                        <a:rPr lang="fr-FR" sz="1200" kern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1200" kern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•</a:t>
                      </a:r>
                      <a:r>
                        <a:rPr lang="fr-FR" sz="1200" kern="1400" spc="-5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Reportings</a:t>
                      </a:r>
                      <a:r>
                        <a:rPr lang="fr-FR" sz="1200" kern="1400" spc="-5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multiples,</a:t>
                      </a:r>
                      <a:r>
                        <a:rPr lang="fr-FR" sz="1200" kern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1200" kern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•</a:t>
                      </a:r>
                      <a:r>
                        <a:rPr lang="fr-FR" sz="1200" kern="1400" spc="-5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Coordination/concertation avec CPAM sur des activités communes,</a:t>
                      </a:r>
                      <a:r>
                        <a:rPr lang="fr-FR" sz="1200" kern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1200" kern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•</a:t>
                      </a:r>
                      <a:r>
                        <a:rPr lang="fr-FR" sz="1200" kern="1400" spc="-5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Lien avec régimes frères et mutuelles,</a:t>
                      </a:r>
                      <a:r>
                        <a:rPr lang="fr-FR" sz="1200" kern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1200" kern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•</a:t>
                      </a:r>
                      <a:r>
                        <a:rPr lang="fr-FR" sz="1200" kern="1400" spc="-7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Imprécision de certaines méthodes/actions / « usines à gaz »,</a:t>
                      </a:r>
                      <a:r>
                        <a:rPr lang="fr-FR" sz="1200" kern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1200" kern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•</a:t>
                      </a:r>
                      <a:r>
                        <a:rPr lang="fr-FR" sz="1200" kern="1400" spc="-5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Outils techniques mis à disposition non performants,</a:t>
                      </a:r>
                      <a:r>
                        <a:rPr lang="fr-FR" sz="1200" kern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1200" kern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•</a:t>
                      </a:r>
                      <a:r>
                        <a:rPr lang="fr-FR" sz="1200" kern="1400" spc="-5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Manques de réactivité de certains services support de l’ERSM,</a:t>
                      </a:r>
                      <a:r>
                        <a:rPr lang="fr-FR" sz="1200" kern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1200" kern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•</a:t>
                      </a:r>
                      <a:r>
                        <a:rPr lang="fr-FR" sz="1200" kern="1400" spc="-5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Absence de visibilité sur l’avenir,</a:t>
                      </a:r>
                      <a:r>
                        <a:rPr lang="fr-FR" sz="1200" kern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1200" kern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•</a:t>
                      </a:r>
                      <a:r>
                        <a:rPr lang="fr-FR" sz="1200" kern="1400" spc="-5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Manque de relations niveau 1-niveau 2 (GRC), trop de passages injustifiés en niveau 2,</a:t>
                      </a:r>
                      <a:r>
                        <a:rPr lang="fr-FR" sz="1200" kern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1200" kern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•</a:t>
                      </a:r>
                      <a:r>
                        <a:rPr lang="fr-FR" sz="1200" kern="1400" spc="-5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Activité centrée sur les indicateurs</a:t>
                      </a:r>
                      <a:r>
                        <a:rPr lang="fr-FR" sz="1200" kern="1400" spc="-5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r>
                        <a:rPr lang="fr-FR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fr-FR" sz="1200" kern="140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6774" marR="46774" marT="23387" marB="2338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3669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814</TotalTime>
  <Words>853</Words>
  <Application>Microsoft Office PowerPoint</Application>
  <PresentationFormat>Affichage à l'écran (4:3)</PresentationFormat>
  <Paragraphs>175</Paragraphs>
  <Slides>16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4</vt:i4>
      </vt:variant>
      <vt:variant>
        <vt:lpstr>Titres des diapositives</vt:lpstr>
      </vt:variant>
      <vt:variant>
        <vt:i4>16</vt:i4>
      </vt:variant>
    </vt:vector>
  </HeadingPairs>
  <TitlesOfParts>
    <vt:vector size="20" baseType="lpstr">
      <vt:lpstr>Thème Office</vt:lpstr>
      <vt:lpstr>2_Conception personnalisée</vt:lpstr>
      <vt:lpstr>1_Conception personnalisée</vt:lpstr>
      <vt:lpstr>Conception personnalisée</vt:lpstr>
      <vt:lpstr>Projet de service de l’ELSM des Vosges</vt:lpstr>
      <vt:lpstr>Présentation PowerPoint</vt:lpstr>
      <vt:lpstr>Projet de service</vt:lpstr>
      <vt:lpstr>Présentation PowerPoint</vt:lpstr>
      <vt:lpstr>Présentation PowerPoint</vt:lpstr>
      <vt:lpstr>Présentation PowerPoint</vt:lpstr>
      <vt:lpstr>Présentation PowerPoint</vt:lpstr>
      <vt:lpstr>Projet de service</vt:lpstr>
      <vt:lpstr>Présentation PowerPoint</vt:lpstr>
      <vt:lpstr>Présentation PowerPoint</vt:lpstr>
      <vt:lpstr>Projet de service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CNAMTS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Projet de service</dc:title>
  <dc:creator>BERNOLE Helene</dc:creator>
  <cp:lastModifiedBy>MARIE LAURENCE GAIFFE</cp:lastModifiedBy>
  <cp:revision>75</cp:revision>
  <dcterms:created xsi:type="dcterms:W3CDTF">2014-09-18T07:50:36Z</dcterms:created>
  <dcterms:modified xsi:type="dcterms:W3CDTF">2015-03-20T10:55:58Z</dcterms:modified>
</cp:coreProperties>
</file>