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6" r:id="rId3"/>
    <p:sldId id="262" r:id="rId4"/>
    <p:sldId id="265" r:id="rId5"/>
    <p:sldId id="277" r:id="rId6"/>
    <p:sldId id="263" r:id="rId7"/>
    <p:sldId id="275" r:id="rId8"/>
    <p:sldId id="276" r:id="rId9"/>
    <p:sldId id="267" r:id="rId10"/>
    <p:sldId id="258" r:id="rId11"/>
    <p:sldId id="268" r:id="rId12"/>
    <p:sldId id="270" r:id="rId13"/>
    <p:sldId id="271" r:id="rId14"/>
    <p:sldId id="272" r:id="rId15"/>
    <p:sldId id="274" r:id="rId16"/>
    <p:sldId id="273" r:id="rId17"/>
  </p:sldIdLst>
  <p:sldSz cx="9144000" cy="6858000" type="screen4x3"/>
  <p:notesSz cx="6669088" cy="97536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>
        <p:scale>
          <a:sx n="118" d="100"/>
          <a:sy n="118" d="100"/>
        </p:scale>
        <p:origin x="-72" y="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90" cy="488070"/>
          </a:xfrm>
          <a:prstGeom prst="rect">
            <a:avLst/>
          </a:prstGeom>
        </p:spPr>
        <p:txBody>
          <a:bodyPr vert="horz" lIns="89758" tIns="44879" rIns="89758" bIns="4487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540" y="0"/>
            <a:ext cx="2889990" cy="488070"/>
          </a:xfrm>
          <a:prstGeom prst="rect">
            <a:avLst/>
          </a:prstGeom>
        </p:spPr>
        <p:txBody>
          <a:bodyPr vert="horz" lIns="89758" tIns="44879" rIns="89758" bIns="44879" rtlCol="0"/>
          <a:lstStyle>
            <a:lvl1pPr algn="r">
              <a:defRPr sz="1200"/>
            </a:lvl1pPr>
          </a:lstStyle>
          <a:p>
            <a:fld id="{288F76D2-9ACE-4144-9D5A-795D7BDF6F5E}" type="datetimeFigureOut">
              <a:rPr lang="fr-FR" smtClean="0"/>
              <a:t>11/09/2015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63972"/>
            <a:ext cx="2889990" cy="488069"/>
          </a:xfrm>
          <a:prstGeom prst="rect">
            <a:avLst/>
          </a:prstGeom>
        </p:spPr>
        <p:txBody>
          <a:bodyPr vert="horz" lIns="89758" tIns="44879" rIns="89758" bIns="4487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540" y="9263972"/>
            <a:ext cx="2889990" cy="488069"/>
          </a:xfrm>
          <a:prstGeom prst="rect">
            <a:avLst/>
          </a:prstGeom>
        </p:spPr>
        <p:txBody>
          <a:bodyPr vert="horz" lIns="89758" tIns="44879" rIns="89758" bIns="44879" rtlCol="0" anchor="b"/>
          <a:lstStyle>
            <a:lvl1pPr algn="r">
              <a:defRPr sz="1200"/>
            </a:lvl1pPr>
          </a:lstStyle>
          <a:p>
            <a:fld id="{4A0FA71B-FECE-44F1-87AE-4EFC66884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87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87680"/>
          </a:xfrm>
          <a:prstGeom prst="rect">
            <a:avLst/>
          </a:prstGeom>
        </p:spPr>
        <p:txBody>
          <a:bodyPr vert="horz" lIns="91005" tIns="45503" rIns="91005" bIns="4550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8" y="1"/>
            <a:ext cx="2889938" cy="487680"/>
          </a:xfrm>
          <a:prstGeom prst="rect">
            <a:avLst/>
          </a:prstGeom>
        </p:spPr>
        <p:txBody>
          <a:bodyPr vert="horz" lIns="91005" tIns="45503" rIns="91005" bIns="45503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11/09/2015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5" tIns="45503" rIns="91005" bIns="4550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632961"/>
            <a:ext cx="5335270" cy="4389120"/>
          </a:xfrm>
          <a:prstGeom prst="rect">
            <a:avLst/>
          </a:prstGeom>
        </p:spPr>
        <p:txBody>
          <a:bodyPr vert="horz" lIns="91005" tIns="45503" rIns="91005" bIns="45503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264228"/>
            <a:ext cx="2889938" cy="487680"/>
          </a:xfrm>
          <a:prstGeom prst="rect">
            <a:avLst/>
          </a:prstGeom>
        </p:spPr>
        <p:txBody>
          <a:bodyPr vert="horz" lIns="91005" tIns="45503" rIns="91005" bIns="4550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8" y="9264228"/>
            <a:ext cx="2889938" cy="487680"/>
          </a:xfrm>
          <a:prstGeom prst="rect">
            <a:avLst/>
          </a:prstGeom>
        </p:spPr>
        <p:txBody>
          <a:bodyPr vert="horz" lIns="91005" tIns="45503" rIns="91005" bIns="45503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04C51-2C34-4329-91CD-9CE48DC1E7D6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6389B-C970-48A2-A6B4-B37EA05CCCA6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63A-FE09-44E9-8E92-2A8824929D36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48DD-BECF-49AB-BD2E-6EF2679F0FB1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9B6D-E7A9-4120-8F04-31E8DFCA08E6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9D08-14D5-4F9B-8772-9042F193730C}" type="datetime1">
              <a:rPr lang="fr-FR" smtClean="0"/>
              <a:t>11/09/2015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817F-97BD-4A3A-814F-71E5621AC348}" type="datetime1">
              <a:rPr lang="fr-FR" smtClean="0"/>
              <a:t>11/09/2015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064-3A54-4615-806F-A5A7D099D964}" type="datetime1">
              <a:rPr lang="fr-FR" smtClean="0"/>
              <a:t>11/09/2015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8948-594D-4F7F-A5EF-E421A384319D}" type="datetime1">
              <a:rPr lang="fr-FR" smtClean="0"/>
              <a:t>11/09/2015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9228-211D-4D95-A675-C3DE55A72A20}" type="datetime1">
              <a:rPr lang="fr-FR" smtClean="0"/>
              <a:t>11/09/2015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C0A-F911-4596-B2C9-7675E59CF9BB}" type="datetime1">
              <a:rPr lang="fr-FR" smtClean="0"/>
              <a:t>11/09/2015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D17BD-8B62-4E91-8A0F-ACC36A254FBE}" type="datetime1">
              <a:rPr lang="fr-FR" smtClean="0"/>
              <a:t>11/09/2015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1837515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de l’AUBE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3573016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610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D</a:t>
            </a:r>
            <a:r>
              <a:rPr lang="fr-FR" sz="2400" b="1" dirty="0" smtClean="0"/>
              <a:t>es relations faciles avec la CPAM et le service social 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00" y="491000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73748" y="4884165"/>
            <a:ext cx="5802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Des échanges avec la CPAM peu formalisés  </a:t>
            </a:r>
            <a:endParaRPr lang="fr-FR" sz="2400" b="1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3905249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6154" y="3938698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47" y="267506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187624" y="2619895"/>
            <a:ext cx="715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: Déployer le projet PLANIR avec les partenaires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173314"/>
            <a:ext cx="8280401" cy="1031724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31620" y="1173314"/>
            <a:ext cx="79692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smtClean="0"/>
              <a:t>OBJECTIF </a:t>
            </a:r>
            <a:r>
              <a:rPr lang="fr-FR" sz="2200" b="1" smtClean="0"/>
              <a:t>STRATEGIQUE </a:t>
            </a:r>
            <a:r>
              <a:rPr lang="fr-FR" sz="2200" b="1" dirty="0" smtClean="0"/>
              <a:t>: Améliorer la qualité des relations avec l’ensemble des partenaires de la protection sociale pour un travail en commun  plus efficient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1259632" y="4077072"/>
            <a:ext cx="715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: Réussir le déploiement du SMI en collaboration avec la CPAM</a:t>
            </a:r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99" y="411547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4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7040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 personnel est qualifié et motivé. Il s’adapte aux nouveaux métiers et est volontaire pour de nouvelles missions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56" y="463140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933810" y="4631400"/>
            <a:ext cx="7544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Une circulation de l’information à améliorer</a:t>
            </a:r>
          </a:p>
          <a:p>
            <a:endParaRPr lang="fr-FR" sz="2400" b="1" dirty="0"/>
          </a:p>
          <a:p>
            <a:r>
              <a:rPr lang="fr-FR" sz="2400" b="1" dirty="0" smtClean="0"/>
              <a:t>Des espaces d’expression des agents à élargir</a:t>
            </a:r>
            <a:endParaRPr lang="fr-FR" sz="2400" b="1" dirty="0"/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128065" y="3905413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23528" y="3933056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83" y="537118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09" y="311894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95492" y="3083123"/>
            <a:ext cx="732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1 : Inviter l’ensemble du personnel à 2 CODIL élargis par an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556792"/>
            <a:ext cx="8280401" cy="864096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</a:t>
            </a:r>
            <a:r>
              <a:rPr lang="fr-FR" sz="2200" b="1" smtClean="0"/>
              <a:t>STRATEGIQUE 1 </a:t>
            </a:r>
            <a:r>
              <a:rPr lang="fr-FR" sz="2200" b="1" dirty="0" smtClean="0"/>
              <a:t>: Améliorer la qualité de circulation de l’information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1095492" y="4078436"/>
            <a:ext cx="732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2 : Augmenter le nombre de réunions de personnel administratif (minimum 5 / an)</a:t>
            </a:r>
            <a:endParaRPr lang="fr-FR" sz="24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095492" y="5101484"/>
            <a:ext cx="732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3 : Faire un point d’information régulier sur les différentes UG</a:t>
            </a:r>
            <a:endParaRPr lang="fr-FR" sz="2400" b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94" y="411307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37" y="5134681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2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09" y="311894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95492" y="3083123"/>
            <a:ext cx="732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 : harmoniser les pratiques au sein de l’équipe de direction 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556792"/>
            <a:ext cx="8280401" cy="128475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1107996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Améliorer la prise en compte de la dimension humaine en intégrant la notion de risques psychosociaux dans notre stratégie managériale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095492" y="4397483"/>
            <a:ext cx="7328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 : organiser au moins 2 cercles de progrès par an</a:t>
            </a:r>
            <a:endParaRPr lang="fr-FR" sz="2400" b="1" dirty="0"/>
          </a:p>
        </p:txBody>
      </p:sp>
      <p:pic>
        <p:nvPicPr>
          <p:cNvPr id="21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04" y="443711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60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515F7B"/>
                </a:solidFill>
                <a:ea typeface="ＭＳ Ｐゴシック" pitchFamily="34" charset="-128"/>
              </a:rPr>
              <a:t>Les missions du service médical sont nombreuses et variées. Le professionnalisme de chacun est indispensable au bon fonctionnement.</a:t>
            </a: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515F7B"/>
                </a:solidFill>
                <a:ea typeface="ＭＳ Ｐゴシック" pitchFamily="34" charset="-128"/>
              </a:rPr>
              <a:t>Pour compenser la diminution des moyens humains, les équipes doivent travailler de façon homogène et dans un climat le plus serein possible.</a:t>
            </a: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515F7B"/>
                </a:solidFill>
                <a:ea typeface="ＭＳ Ｐゴシック" pitchFamily="34" charset="-128"/>
              </a:rPr>
              <a:t>La hiérarchie locale s’engage donc à optimiser l’organisation des activités (essentiellement centrées sur l’assuré) et à accompagner le personnel en prenant en compte la dimension humaine.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Donner 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81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6536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 personnel de l’ELSM est qualifié, motivé, polyvalent, ce qui permet de suivre l’évolution des métiers (ex: succès de la PFTF dans l’Aube)</a:t>
            </a:r>
          </a:p>
          <a:p>
            <a:endParaRPr lang="fr-FR" sz="2400" b="1" dirty="0"/>
          </a:p>
          <a:p>
            <a:r>
              <a:rPr lang="fr-FR" sz="2400" b="1" dirty="0" smtClean="0"/>
              <a:t>Qualité des relations avec les PS et la CPAM.</a:t>
            </a: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13" y="394989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oneTexte 18"/>
          <p:cNvSpPr txBox="1"/>
          <p:nvPr/>
        </p:nvSpPr>
        <p:spPr>
          <a:xfrm>
            <a:off x="1007242" y="4511893"/>
            <a:ext cx="6536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Echelon sur un seul site, dans les locaux de la CPAM</a:t>
            </a:r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74" y="451228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7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83" y="288005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96187" y="2836386"/>
            <a:ext cx="6536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Difficultés à respecter les délais pour certains indicateurs</a:t>
            </a: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16818" y="1742275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82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23" y="278092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16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067832" y="2823940"/>
            <a:ext cx="6824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2400" b="1" dirty="0"/>
              <a:t>: P</a:t>
            </a:r>
            <a:r>
              <a:rPr lang="fr-FR" sz="2400" b="1" dirty="0" smtClean="0"/>
              <a:t>asser de 54 % (en 2014) à </a:t>
            </a:r>
            <a:r>
              <a:rPr lang="fr-FR" sz="2400" b="1" dirty="0" smtClean="0"/>
              <a:t>80</a:t>
            </a:r>
            <a:r>
              <a:rPr lang="fr-FR" sz="2400" b="1" dirty="0" smtClean="0"/>
              <a:t> </a:t>
            </a:r>
            <a:r>
              <a:rPr lang="fr-FR" sz="2400" b="1" dirty="0" smtClean="0"/>
              <a:t>% (en 2015) des demandes directes d’invalidité traitées en moins de 25 jours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689471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Garantir l’équité de traitement aux assurés sociaux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4" y="4256221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115616" y="4330263"/>
            <a:ext cx="7610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 OBJECTIF OPERATIONNEL 2 : Atteindre le taux de 8,96 % des assurés en arrêt de plus de 90 jours signalés au service social</a:t>
            </a:r>
            <a:endParaRPr lang="fr-FR" sz="2400" b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46" y="274465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16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087043" y="2739137"/>
            <a:ext cx="6824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 : </a:t>
            </a:r>
          </a:p>
          <a:p>
            <a:r>
              <a:rPr lang="fr-FR" sz="2400" b="1" dirty="0" smtClean="0"/>
              <a:t>Apporter notre expertise aux professionnels de santé demandeurs à travers des réunions de formation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95536" y="1701800"/>
            <a:ext cx="8207895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76093" y="1687656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Développer notre image de professionnalisme auprès des professionnels de santé</a:t>
            </a:r>
            <a:endParaRPr lang="fr-FR" sz="2200" i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78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16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391271"/>
            <a:ext cx="6824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: </a:t>
            </a:r>
          </a:p>
          <a:p>
            <a:r>
              <a:rPr lang="fr-FR" sz="2400" b="1" dirty="0" smtClean="0"/>
              <a:t>Atteindre 56 adhésions en 2015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Déployer le dispositif PRADO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46" y="357301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06852" y="3515199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: Réussir le déploiement du dispositif à la clinique des Pays de Seine</a:t>
            </a:r>
            <a:endParaRPr lang="fr-FR" sz="2400" b="1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18" y="453759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1043608" y="4509120"/>
            <a:ext cx="65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3 : Relancer le dispositif en place à la clinique Montier la Celle</a:t>
            </a:r>
            <a:endParaRPr lang="fr-FR" sz="2400" b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01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dr JCG / FB / MFS/ septembre 2015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864</Words>
  <Application>Microsoft Office PowerPoint</Application>
  <PresentationFormat>Affichage à l'écran (4:3)</PresentationFormat>
  <Paragraphs>123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Projet de service de l’AUBE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SAPIN-05700</cp:lastModifiedBy>
  <cp:revision>82</cp:revision>
  <cp:lastPrinted>2015-09-02T13:52:44Z</cp:lastPrinted>
  <dcterms:created xsi:type="dcterms:W3CDTF">2014-09-18T07:50:36Z</dcterms:created>
  <dcterms:modified xsi:type="dcterms:W3CDTF">2015-09-11T11:56:09Z</dcterms:modified>
</cp:coreProperties>
</file>