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61" r:id="rId4"/>
    <p:sldId id="262" r:id="rId5"/>
    <p:sldId id="265" r:id="rId6"/>
    <p:sldId id="263" r:id="rId7"/>
    <p:sldId id="264" r:id="rId8"/>
    <p:sldId id="274" r:id="rId9"/>
    <p:sldId id="267" r:id="rId10"/>
    <p:sldId id="258" r:id="rId11"/>
    <p:sldId id="268" r:id="rId12"/>
    <p:sldId id="270" r:id="rId13"/>
    <p:sldId id="271" r:id="rId14"/>
    <p:sldId id="259" r:id="rId15"/>
    <p:sldId id="272" r:id="rId16"/>
    <p:sldId id="273" r:id="rId17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>
        <p:scale>
          <a:sx n="118" d="100"/>
          <a:sy n="118" d="100"/>
        </p:scale>
        <p:origin x="-798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17/11/2015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1837515"/>
            <a:ext cx="5616624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de l’ELSM de la Meuse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3314301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87480" y="2420888"/>
            <a:ext cx="7184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Des relations aisées et fréquentes avec le Directeur et les responsables de production de la CPAM.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Une participation active de l’ELSM aux diverses instances.</a:t>
            </a:r>
            <a:endParaRPr lang="fr-FR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4408487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7704" y="4440237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1002357" y="5157192"/>
            <a:ext cx="7184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Certains processus transverses peu formalisés et à améliorer.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Des gains de temps à réaliser dans les échanges avec les Sections Locales Mutualistes (SLM)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752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 (CPAM et SLM) 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55355" y="2852936"/>
            <a:ext cx="7472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 </a:t>
            </a:r>
            <a:br>
              <a:rPr lang="fr-FR" b="1" dirty="0" smtClean="0"/>
            </a:br>
            <a:r>
              <a:rPr lang="fr-FR" dirty="0" smtClean="0"/>
              <a:t>Mettre </a:t>
            </a:r>
            <a:r>
              <a:rPr lang="fr-FR" dirty="0"/>
              <a:t>en place un circuit de transmission rapide des décisions </a:t>
            </a:r>
            <a:r>
              <a:rPr lang="fr-FR" dirty="0" smtClean="0"/>
              <a:t>TCI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</a:t>
            </a:r>
            <a:r>
              <a:rPr lang="fr-FR" b="1" dirty="0" smtClean="0"/>
              <a:t>2</a:t>
            </a:r>
            <a:br>
              <a:rPr lang="fr-FR" b="1" dirty="0" smtClean="0"/>
            </a:br>
            <a:r>
              <a:rPr lang="fr-FR" dirty="0" smtClean="0"/>
              <a:t>Renforcer la collaboration entre le SM et la CPAM pour une gestion globale des IJ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3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Obtenir </a:t>
            </a:r>
            <a:r>
              <a:rPr lang="fr-FR" dirty="0"/>
              <a:t>de chaque SLM un numéro d’accès direct</a:t>
            </a:r>
            <a:endParaRPr lang="fr-FR" b="1" dirty="0"/>
          </a:p>
          <a:p>
            <a:endParaRPr lang="fr-FR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70414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395536" y="1733550"/>
            <a:ext cx="849694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000" dirty="0"/>
              <a:t>Améliorer la gestion des processus médico-administratifs avec les organismes partenaires dans le cadre du SMI. 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42124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4624511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7704" y="4656261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899592" y="2619895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Bonne entente au sein de l’équipe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Forte implication des personnels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Une mise en place de la PFTF et des UGM de suivi réussie et généralisée à l’ensemble de la région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1051992" y="5373216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Une gestion complexe des suppléants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 cloisonnement des activités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Une organisation difficile des permanences d’accueil sur le site de Bar-le-Duc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126876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328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 (Vers la performance / efficience)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87480" y="3219735"/>
            <a:ext cx="7328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</a:t>
            </a:r>
            <a:br>
              <a:rPr lang="fr-FR" b="1" dirty="0" smtClean="0"/>
            </a:br>
            <a:r>
              <a:rPr lang="fr-FR" dirty="0" smtClean="0"/>
              <a:t>Permettre </a:t>
            </a:r>
            <a:r>
              <a:rPr lang="fr-FR" dirty="0"/>
              <a:t>à chacun de prendre conscience de son rôle et de ses responsabilités au sein de l’équipe par rapport aux objectifs de </a:t>
            </a:r>
            <a:r>
              <a:rPr lang="fr-FR" dirty="0" smtClean="0"/>
              <a:t>l’échelon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</a:t>
            </a:r>
            <a:r>
              <a:rPr lang="fr-FR" b="1" dirty="0" smtClean="0"/>
              <a:t>2</a:t>
            </a:r>
            <a:br>
              <a:rPr lang="fr-FR" b="1" dirty="0" smtClean="0"/>
            </a:br>
            <a:r>
              <a:rPr lang="fr-FR" dirty="0" smtClean="0"/>
              <a:t>Veiller </a:t>
            </a:r>
            <a:r>
              <a:rPr lang="fr-FR" dirty="0"/>
              <a:t>au respect de la législation concernant le temps de travail</a:t>
            </a:r>
            <a:endParaRPr lang="fr-FR" b="1" dirty="0"/>
          </a:p>
          <a:p>
            <a:endParaRPr lang="fr-FR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1078190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467544" y="1733550"/>
            <a:ext cx="8424936" cy="10464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000"/>
              <a:t>Améliorer </a:t>
            </a:r>
            <a:r>
              <a:rPr lang="fr-FR" sz="2000" smtClean="0"/>
              <a:t>la </a:t>
            </a:r>
            <a:r>
              <a:rPr lang="fr-FR" sz="2000" dirty="0"/>
              <a:t>prise en compte de la dimension humaine en intégrant la notion de risques psychosociaux dans notre stratégie managériale régionale et locale</a:t>
            </a:r>
            <a:r>
              <a:rPr lang="fr-FR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-1"/>
            <a:ext cx="7884368" cy="1268761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256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 (Vers le bien-être au travail RSO)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84866" y="2708920"/>
            <a:ext cx="74506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</a:t>
            </a:r>
            <a:br>
              <a:rPr lang="fr-FR" b="1" dirty="0" smtClean="0"/>
            </a:br>
            <a:r>
              <a:rPr lang="fr-FR" dirty="0" smtClean="0"/>
              <a:t>Favoriser </a:t>
            </a:r>
            <a:r>
              <a:rPr lang="fr-FR" dirty="0"/>
              <a:t>la circulation descendante de </a:t>
            </a:r>
            <a:r>
              <a:rPr lang="fr-FR" dirty="0" smtClean="0"/>
              <a:t>l’information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</a:t>
            </a:r>
            <a:r>
              <a:rPr lang="fr-FR" b="1" dirty="0" smtClean="0"/>
              <a:t>2</a:t>
            </a:r>
            <a:br>
              <a:rPr lang="fr-FR" b="1" dirty="0" smtClean="0"/>
            </a:br>
            <a:r>
              <a:rPr lang="fr-FR" dirty="0" smtClean="0"/>
              <a:t>Favoriser </a:t>
            </a:r>
            <a:r>
              <a:rPr lang="fr-FR" dirty="0"/>
              <a:t>la circulation transversale de l’information</a:t>
            </a:r>
            <a:endParaRPr lang="fr-FR" b="1" dirty="0"/>
          </a:p>
          <a:p>
            <a:endParaRPr lang="fr-FR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155956" y="1701800"/>
            <a:ext cx="8736524" cy="50306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323528" y="1733550"/>
            <a:ext cx="856895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000" dirty="0"/>
              <a:t>Améliorer la qualité de circulation de l’information</a:t>
            </a:r>
            <a:endParaRPr lang="fr-FR" sz="2000" b="1" dirty="0"/>
          </a:p>
          <a:p>
            <a:endParaRPr 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22302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4611216"/>
          </a:xfrm>
        </p:spPr>
        <p:txBody>
          <a:bodyPr anchor="ctr"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2800" b="1" dirty="0" smtClean="0">
                <a:ea typeface="ＭＳ Ｐゴシック" pitchFamily="34" charset="-128"/>
              </a:rPr>
              <a:t>L’atteinte de nos </a:t>
            </a:r>
            <a:r>
              <a:rPr lang="fr-FR" sz="3600" b="1" i="1" dirty="0" smtClean="0">
                <a:ea typeface="ＭＳ Ｐゴシック" pitchFamily="34" charset="-128"/>
              </a:rPr>
              <a:t>ambitions locales </a:t>
            </a:r>
            <a:r>
              <a:rPr lang="fr-FR" sz="2800" b="1" dirty="0" smtClean="0">
                <a:ea typeface="ＭＳ Ｐゴシック" pitchFamily="34" charset="-128"/>
              </a:rPr>
              <a:t/>
            </a:r>
            <a:br>
              <a:rPr lang="fr-FR" sz="2800" b="1" dirty="0" smtClean="0">
                <a:ea typeface="ＭＳ Ｐゴシック" pitchFamily="34" charset="-128"/>
              </a:rPr>
            </a:br>
            <a:r>
              <a:rPr lang="fr-FR" sz="2800" b="1" dirty="0" smtClean="0">
                <a:ea typeface="ＭＳ Ｐゴシック" pitchFamily="34" charset="-128"/>
              </a:rPr>
              <a:t>contribuera à notre </a:t>
            </a:r>
            <a:r>
              <a:rPr lang="fr-FR" sz="3600" b="1" i="1" dirty="0" smtClean="0">
                <a:ea typeface="ＭＳ Ｐゴシック" pitchFamily="34" charset="-128"/>
              </a:rPr>
              <a:t>efficacité collective</a:t>
            </a:r>
            <a:r>
              <a:rPr lang="fr-FR" sz="2800" b="1" dirty="0">
                <a:ea typeface="ＭＳ Ｐゴシック" pitchFamily="34" charset="-128"/>
              </a:rPr>
              <a:t>!</a:t>
            </a:r>
            <a:endParaRPr lang="fr-FR" sz="2800" b="1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Confidentiel LVDH -</a:t>
            </a: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</a:rPr>
              <a:pPr algn="ctr" eaLnBrk="1" hangingPunct="1"/>
              <a:t>16</a:t>
            </a:fld>
            <a:endParaRPr lang="en-US" sz="1000" b="0">
              <a:solidFill>
                <a:srgbClr val="804000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Donner 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Confidentiel LVDH -</a:t>
            </a: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</a:rPr>
              <a:pPr algn="ctr" eaLnBrk="1" hangingPunct="1"/>
              <a:t>2</a:t>
            </a:fld>
            <a:endParaRPr lang="en-US" sz="1000" b="0">
              <a:solidFill>
                <a:srgbClr val="804000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15492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592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 QUELLES FINALITES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085883" y="2132855"/>
            <a:ext cx="6752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/>
              <a:t>A</a:t>
            </a:r>
            <a:r>
              <a:rPr lang="fr-FR" sz="2000" b="1" dirty="0" smtClean="0"/>
              <a:t>ssurer </a:t>
            </a:r>
            <a:r>
              <a:rPr lang="fr-FR" sz="2000" b="1" dirty="0"/>
              <a:t>la meilleure qualité de service possible, en adéquation avec le parcours de vie de l’assuré</a:t>
            </a:r>
            <a:r>
              <a:rPr lang="fr-FR" sz="2000" dirty="0"/>
              <a:t>.</a:t>
            </a:r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378904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1043608" y="3737357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/>
              <a:t>E</a:t>
            </a:r>
            <a:r>
              <a:rPr lang="fr-FR" sz="2000" b="1" dirty="0" smtClean="0"/>
              <a:t>tre </a:t>
            </a:r>
            <a:r>
              <a:rPr lang="fr-FR" sz="2000" b="1" dirty="0"/>
              <a:t>reconnu comme un partenaire essentiel par les professionnels de santé dans leur pratique quotidienne</a:t>
            </a:r>
            <a:r>
              <a:rPr lang="fr-FR" sz="2000" dirty="0"/>
              <a:t>.</a:t>
            </a:r>
          </a:p>
        </p:txBody>
      </p:sp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22" y="530179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/>
          <p:cNvSpPr txBox="1"/>
          <p:nvPr/>
        </p:nvSpPr>
        <p:spPr>
          <a:xfrm>
            <a:off x="1084102" y="5270256"/>
            <a:ext cx="73448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/>
              <a:t>C</a:t>
            </a:r>
            <a:r>
              <a:rPr lang="fr-FR" sz="2000" b="1" dirty="0" smtClean="0"/>
              <a:t>oncilier </a:t>
            </a:r>
            <a:r>
              <a:rPr lang="fr-FR" sz="2000" b="1" dirty="0"/>
              <a:t>efficience et bien-être au travail</a:t>
            </a:r>
            <a:r>
              <a:rPr lang="fr-FR" sz="2800" dirty="0"/>
              <a:t>.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87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79136" y="2420888"/>
            <a:ext cx="698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Des indicateurs de qualité satisfaisants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 bon fonctionnement de la PFS de niveau 2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Des assurés satisfaits du PRADO Orthopédie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endParaRPr lang="fr-FR" dirty="0" smtClean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870338" y="5114997"/>
            <a:ext cx="7733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Des situations de ruptures de droits ou de non-recours évitables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Une faible adhésion Sophia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Peu de contacts avec les PS au-delà des missions réglementaires</a:t>
            </a:r>
          </a:p>
          <a:p>
            <a:endParaRPr lang="fr-FR" dirty="0"/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>
            <a:off x="323528" y="4408487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707704" y="4440237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37897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208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 (Assurés)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55546" y="2708919"/>
            <a:ext cx="78252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1: </a:t>
            </a:r>
            <a:br>
              <a:rPr lang="fr-FR" b="1" dirty="0" smtClean="0"/>
            </a:br>
            <a:r>
              <a:rPr lang="fr-FR" dirty="0" smtClean="0"/>
              <a:t>Maintenir </a:t>
            </a:r>
            <a:r>
              <a:rPr lang="fr-FR" dirty="0"/>
              <a:t>au moins deux permanences de Praticiens-Conseil (PC) du site de Bar-le-Duc sur le site de Verdun</a:t>
            </a:r>
            <a:r>
              <a:rPr lang="fr-F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2: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/>
              <a:t>M</a:t>
            </a:r>
            <a:r>
              <a:rPr lang="fr-FR" dirty="0" smtClean="0"/>
              <a:t>aintenir </a:t>
            </a:r>
            <a:r>
              <a:rPr lang="fr-FR" dirty="0"/>
              <a:t>un haut niveau d’investissement de l’échelon dans la Prévention de la Désinsertion Professionnelle (PDP).</a:t>
            </a:r>
            <a:endParaRPr lang="fr-FR" b="1" dirty="0"/>
          </a:p>
          <a:p>
            <a:endParaRPr lang="fr-FR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 </a:t>
            </a:r>
            <a:r>
              <a:rPr lang="fr-FR" sz="2000" dirty="0"/>
              <a:t>Garantir aux assurés l’équité de traitement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797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3" y="305698"/>
            <a:ext cx="68137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 (Assurés)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04335" y="2615807"/>
            <a:ext cx="747295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</a:t>
            </a:r>
            <a:br>
              <a:rPr lang="fr-FR" b="1" dirty="0" smtClean="0"/>
            </a:br>
            <a:r>
              <a:rPr lang="fr-FR" dirty="0" smtClean="0"/>
              <a:t>Maintenir </a:t>
            </a:r>
            <a:r>
              <a:rPr lang="fr-FR" dirty="0"/>
              <a:t>deux bureaux de consultations sur le site de </a:t>
            </a:r>
            <a:r>
              <a:rPr lang="fr-FR" dirty="0" smtClean="0"/>
              <a:t>Verdun.</a:t>
            </a:r>
            <a:r>
              <a:rPr lang="fr-FR" b="1" dirty="0" smtClean="0"/>
              <a:t> 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2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Développer </a:t>
            </a:r>
            <a:r>
              <a:rPr lang="fr-FR" dirty="0"/>
              <a:t>des accueils sur rendez-vous pour les dossiers </a:t>
            </a:r>
            <a:r>
              <a:rPr lang="fr-FR" dirty="0" smtClean="0"/>
              <a:t>complexes.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</a:t>
            </a:r>
            <a:r>
              <a:rPr lang="fr-FR" b="1" dirty="0" smtClean="0"/>
              <a:t>3</a:t>
            </a:r>
            <a:br>
              <a:rPr lang="fr-FR" b="1" dirty="0" smtClean="0"/>
            </a:br>
            <a:r>
              <a:rPr lang="fr-FR" dirty="0" smtClean="0"/>
              <a:t>Réussir </a:t>
            </a:r>
            <a:r>
              <a:rPr lang="fr-FR" dirty="0"/>
              <a:t>dans les meilleures conditions l’intégration du Service Médical (site de Bar-le-Duc) dans les locaux de la CPAM.</a:t>
            </a:r>
            <a:endParaRPr lang="fr-FR" b="1" dirty="0"/>
          </a:p>
          <a:p>
            <a:endParaRPr lang="fr-FR" sz="2400" dirty="0" smtClean="0"/>
          </a:p>
          <a:p>
            <a:endParaRPr lang="fr-FR" sz="3200" b="1" dirty="0"/>
          </a:p>
          <a:p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353426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23030" y="1733550"/>
            <a:ext cx="864145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000" dirty="0"/>
              <a:t>Améliorer en local la qualité de l’accueil physique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8618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3" y="305698"/>
            <a:ext cx="74729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 (Professionnels de santé)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55354" y="2924944"/>
            <a:ext cx="77931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 smtClean="0"/>
              <a:t>OBJECTIF OPERATIONNEL 1 </a:t>
            </a:r>
            <a:br>
              <a:rPr lang="fr-FR" b="1" dirty="0" smtClean="0"/>
            </a:br>
            <a:r>
              <a:rPr lang="fr-FR" dirty="0" smtClean="0"/>
              <a:t>Apporter </a:t>
            </a:r>
            <a:r>
              <a:rPr lang="fr-FR" dirty="0"/>
              <a:t>son expertise </a:t>
            </a:r>
            <a:r>
              <a:rPr lang="fr-FR" dirty="0" smtClean="0"/>
              <a:t>aux </a:t>
            </a:r>
            <a:r>
              <a:rPr lang="fr-FR" dirty="0"/>
              <a:t>PS demandeurs à travers des réunions de </a:t>
            </a:r>
            <a:r>
              <a:rPr lang="fr-FR" dirty="0" smtClean="0"/>
              <a:t>formations.</a:t>
            </a:r>
          </a:p>
          <a:p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b="1" dirty="0"/>
              <a:t>OBJECTIF OPERATIONNEL 2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Organiser</a:t>
            </a:r>
            <a:r>
              <a:rPr lang="fr-FR" dirty="0"/>
              <a:t>, conjointement avec les DAM, la prise de rendez-vous avec les </a:t>
            </a:r>
            <a:r>
              <a:rPr lang="fr-FR" dirty="0" smtClean="0"/>
              <a:t>PS.</a:t>
            </a:r>
            <a:endParaRPr lang="fr-FR" b="1" dirty="0"/>
          </a:p>
          <a:p>
            <a:endParaRPr lang="fr-FR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497442" cy="739636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467544" y="1733550"/>
            <a:ext cx="842493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000" dirty="0"/>
              <a:t>Développer notre image de professionnalisme et l’expertise des agents et praticiens-conseils intervenant auprès des PS et ES 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365561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580</Words>
  <Application>Microsoft Office PowerPoint</Application>
  <PresentationFormat>Affichage à l'écran (4:3)</PresentationFormat>
  <Paragraphs>116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Projet de service de l’ELSM de la Meuse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FAURE-06585</cp:lastModifiedBy>
  <cp:revision>42</cp:revision>
  <cp:lastPrinted>2015-03-26T17:14:48Z</cp:lastPrinted>
  <dcterms:created xsi:type="dcterms:W3CDTF">2014-09-18T07:50:36Z</dcterms:created>
  <dcterms:modified xsi:type="dcterms:W3CDTF">2015-11-17T12:38:32Z</dcterms:modified>
</cp:coreProperties>
</file>