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6" r:id="rId3"/>
    <p:sldId id="263" r:id="rId4"/>
    <p:sldId id="267" r:id="rId5"/>
    <p:sldId id="266" r:id="rId6"/>
    <p:sldId id="257" r:id="rId7"/>
    <p:sldId id="258" r:id="rId8"/>
    <p:sldId id="260" r:id="rId9"/>
    <p:sldId id="259" r:id="rId10"/>
    <p:sldId id="264" r:id="rId11"/>
  </p:sldIdLst>
  <p:sldSz cx="9144000" cy="6858000" type="screen4x3"/>
  <p:notesSz cx="6794500" cy="9848850"/>
  <p:defaultTextStyle>
    <a:defPPr>
      <a:defRPr lang="fr-FR"/>
    </a:defPPr>
    <a:lvl1pPr marL="0" algn="l" defTabSz="91417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88" algn="l" defTabSz="91417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74" algn="l" defTabSz="91417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61" algn="l" defTabSz="91417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48" algn="l" defTabSz="91417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34" algn="l" defTabSz="91417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22" algn="l" defTabSz="91417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09" algn="l" defTabSz="91417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696" algn="l" defTabSz="91417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BA56"/>
    <a:srgbClr val="4CA927"/>
    <a:srgbClr val="0B75C7"/>
    <a:srgbClr val="9A43A2"/>
    <a:srgbClr val="F3692B"/>
    <a:srgbClr val="E2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073" autoAdjust="0"/>
  </p:normalViewPr>
  <p:slideViewPr>
    <p:cSldViewPr>
      <p:cViewPr>
        <p:scale>
          <a:sx n="100" d="100"/>
          <a:sy n="100" d="100"/>
        </p:scale>
        <p:origin x="-1308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282" y="-90"/>
      </p:cViewPr>
      <p:guideLst>
        <p:guide orient="horz" pos="3102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4283" cy="492443"/>
          </a:xfrm>
          <a:prstGeom prst="rect">
            <a:avLst/>
          </a:prstGeom>
        </p:spPr>
        <p:txBody>
          <a:bodyPr vert="horz" lIns="90361" tIns="45181" rIns="90361" bIns="45181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8647" y="1"/>
            <a:ext cx="2944283" cy="492443"/>
          </a:xfrm>
          <a:prstGeom prst="rect">
            <a:avLst/>
          </a:prstGeom>
        </p:spPr>
        <p:txBody>
          <a:bodyPr vert="horz" lIns="90361" tIns="45181" rIns="90361" bIns="45181" rtlCol="0"/>
          <a:lstStyle>
            <a:lvl1pPr algn="r">
              <a:defRPr sz="1200"/>
            </a:lvl1pPr>
          </a:lstStyle>
          <a:p>
            <a:fld id="{0F427A6F-AFDA-4872-9FE2-5B99D3FA26B3}" type="datetimeFigureOut">
              <a:rPr lang="fr-FR" smtClean="0"/>
              <a:t>12/06/2015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38188"/>
            <a:ext cx="492442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61" tIns="45181" rIns="90361" bIns="45181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1" y="4678204"/>
            <a:ext cx="5435600" cy="4431983"/>
          </a:xfrm>
          <a:prstGeom prst="rect">
            <a:avLst/>
          </a:prstGeom>
        </p:spPr>
        <p:txBody>
          <a:bodyPr vert="horz" lIns="90361" tIns="45181" rIns="90361" bIns="45181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354699"/>
            <a:ext cx="2944283" cy="492443"/>
          </a:xfrm>
          <a:prstGeom prst="rect">
            <a:avLst/>
          </a:prstGeom>
        </p:spPr>
        <p:txBody>
          <a:bodyPr vert="horz" lIns="90361" tIns="45181" rIns="90361" bIns="45181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8647" y="9354699"/>
            <a:ext cx="2944283" cy="492443"/>
          </a:xfrm>
          <a:prstGeom prst="rect">
            <a:avLst/>
          </a:prstGeom>
        </p:spPr>
        <p:txBody>
          <a:bodyPr vert="horz" lIns="90361" tIns="45181" rIns="90361" bIns="45181" rtlCol="0" anchor="b"/>
          <a:lstStyle>
            <a:lvl1pPr algn="r">
              <a:defRPr sz="1200"/>
            </a:lvl1pPr>
          </a:lstStyle>
          <a:p>
            <a:fld id="{60B86D1D-6835-4148-8DA5-45A2B7AA16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1631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17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88" algn="l" defTabSz="91417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174" algn="l" defTabSz="91417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261" algn="l" defTabSz="91417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348" algn="l" defTabSz="91417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434" algn="l" defTabSz="91417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22" algn="l" defTabSz="91417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09" algn="l" defTabSz="91417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696" algn="l" defTabSz="91417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5038" y="738188"/>
            <a:ext cx="4924425" cy="3694112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86D1D-6835-4148-8DA5-45A2B7AA16B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3689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5038" y="738188"/>
            <a:ext cx="4924425" cy="3694112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86D1D-6835-4148-8DA5-45A2B7AA16BB}" type="slidenum">
              <a:rPr lang="fr-FR" smtClean="0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689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5038" y="738188"/>
            <a:ext cx="4924425" cy="3694112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86D1D-6835-4148-8DA5-45A2B7AA16BB}" type="slidenum">
              <a:rPr lang="fr-FR" smtClean="0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6890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35038" y="738188"/>
            <a:ext cx="4924425" cy="3694112"/>
          </a:xfrm>
          <a:ln/>
        </p:spPr>
      </p:sp>
      <p:sp>
        <p:nvSpPr>
          <p:cNvPr id="32771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smtClean="0">
              <a:latin typeface="Arial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D3D31A4-F61B-42C4-A324-687DC26A1A53}" type="slidenum">
              <a:rPr lang="fr-FR"/>
              <a:pPr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5038" y="738188"/>
            <a:ext cx="4924425" cy="3694112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86D1D-6835-4148-8DA5-45A2B7AA16BB}" type="slidenum">
              <a:rPr lang="fr-FR" smtClean="0">
                <a:solidFill>
                  <a:prstClr val="black"/>
                </a:solidFill>
              </a:rPr>
              <a:pPr/>
              <a:t>9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689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12/06/2015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0963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12/06/2015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716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2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12/06/2015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98411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5F482AA-E89B-4C47-8541-680191513879}" type="datetimeFigureOut">
              <a:rPr lang="fr-FR"/>
              <a:pPr>
                <a:defRPr/>
              </a:pPr>
              <a:t>12/06/2015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B295381-4D04-49B8-99BD-5E320736BD5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78695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0FF09A8-11C1-45C5-A1A5-A12CEFB9DEDA}" type="datetimeFigureOut">
              <a:rPr lang="fr-FR"/>
              <a:pPr>
                <a:defRPr/>
              </a:pPr>
              <a:t>12/06/2015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95924C1-DE25-49A6-95FC-B2ABB8FA251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05384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4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8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6A6D906-5D19-4D02-AA15-E03AD8549F9B}" type="datetimeFigureOut">
              <a:rPr lang="fr-FR"/>
              <a:pPr>
                <a:defRPr/>
              </a:pPr>
              <a:t>12/06/2015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17EC469-0A03-4756-9C83-A9EAF2B4C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68447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D664BD4-7BD1-4681-AA43-765608807F6C}" type="datetimeFigureOut">
              <a:rPr lang="fr-FR"/>
              <a:pPr>
                <a:defRPr/>
              </a:pPr>
              <a:t>12/06/2015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DD41685-5B1E-40D6-822A-57B482F4F78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21461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4" indent="0">
              <a:buNone/>
              <a:defRPr sz="2000" b="1"/>
            </a:lvl2pPr>
            <a:lvl3pPr marL="914287" indent="0">
              <a:buNone/>
              <a:defRPr sz="1800" b="1"/>
            </a:lvl3pPr>
            <a:lvl4pPr marL="1371431" indent="0">
              <a:buNone/>
              <a:defRPr sz="1600" b="1"/>
            </a:lvl4pPr>
            <a:lvl5pPr marL="1828574" indent="0">
              <a:buNone/>
              <a:defRPr sz="1600" b="1"/>
            </a:lvl5pPr>
            <a:lvl6pPr marL="2285717" indent="0">
              <a:buNone/>
              <a:defRPr sz="1600" b="1"/>
            </a:lvl6pPr>
            <a:lvl7pPr marL="2742861" indent="0">
              <a:buNone/>
              <a:defRPr sz="1600" b="1"/>
            </a:lvl7pPr>
            <a:lvl8pPr marL="3200004" indent="0">
              <a:buNone/>
              <a:defRPr sz="1600" b="1"/>
            </a:lvl8pPr>
            <a:lvl9pPr marL="3657148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4" indent="0">
              <a:buNone/>
              <a:defRPr sz="2000" b="1"/>
            </a:lvl2pPr>
            <a:lvl3pPr marL="914287" indent="0">
              <a:buNone/>
              <a:defRPr sz="1800" b="1"/>
            </a:lvl3pPr>
            <a:lvl4pPr marL="1371431" indent="0">
              <a:buNone/>
              <a:defRPr sz="1600" b="1"/>
            </a:lvl4pPr>
            <a:lvl5pPr marL="1828574" indent="0">
              <a:buNone/>
              <a:defRPr sz="1600" b="1"/>
            </a:lvl5pPr>
            <a:lvl6pPr marL="2285717" indent="0">
              <a:buNone/>
              <a:defRPr sz="1600" b="1"/>
            </a:lvl6pPr>
            <a:lvl7pPr marL="2742861" indent="0">
              <a:buNone/>
              <a:defRPr sz="1600" b="1"/>
            </a:lvl7pPr>
            <a:lvl8pPr marL="3200004" indent="0">
              <a:buNone/>
              <a:defRPr sz="1600" b="1"/>
            </a:lvl8pPr>
            <a:lvl9pPr marL="3657148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6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FE10DF1-10B2-40AB-B52D-D6C05FF5AE70}" type="datetimeFigureOut">
              <a:rPr lang="fr-FR"/>
              <a:pPr>
                <a:defRPr/>
              </a:pPr>
              <a:t>12/06/2015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DD5457F-0C58-43C9-8629-4A480843485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08099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C867907-F386-4D81-8E53-83229D901F12}" type="datetimeFigureOut">
              <a:rPr lang="fr-FR"/>
              <a:pPr>
                <a:defRPr/>
              </a:pPr>
              <a:t>12/06/2015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550604D-44DC-49C4-A74E-FE58FB8365E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72336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E211A15-800E-4D78-BC83-86B694C4027D}" type="datetimeFigureOut">
              <a:rPr lang="fr-FR"/>
              <a:pPr>
                <a:defRPr/>
              </a:pPr>
              <a:t>12/06/2015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18C91FC-F840-4E44-B00F-5BD4D89020B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22782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44" indent="0">
              <a:buNone/>
              <a:defRPr sz="1200"/>
            </a:lvl2pPr>
            <a:lvl3pPr marL="914287" indent="0">
              <a:buNone/>
              <a:defRPr sz="1000"/>
            </a:lvl3pPr>
            <a:lvl4pPr marL="1371431" indent="0">
              <a:buNone/>
              <a:defRPr sz="900"/>
            </a:lvl4pPr>
            <a:lvl5pPr marL="1828574" indent="0">
              <a:buNone/>
              <a:defRPr sz="900"/>
            </a:lvl5pPr>
            <a:lvl6pPr marL="2285717" indent="0">
              <a:buNone/>
              <a:defRPr sz="900"/>
            </a:lvl6pPr>
            <a:lvl7pPr marL="2742861" indent="0">
              <a:buNone/>
              <a:defRPr sz="900"/>
            </a:lvl7pPr>
            <a:lvl8pPr marL="3200004" indent="0">
              <a:buNone/>
              <a:defRPr sz="900"/>
            </a:lvl8pPr>
            <a:lvl9pPr marL="3657148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CB074FC-5F46-4C6F-804D-F9F25C7D745D}" type="datetimeFigureOut">
              <a:rPr lang="fr-FR"/>
              <a:pPr>
                <a:defRPr/>
              </a:pPr>
              <a:t>12/06/2015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6DC62E9-3B73-4B68-BAA0-AE025FA93C0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276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12/06/2015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22138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9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44" indent="0">
              <a:buNone/>
              <a:defRPr sz="2800"/>
            </a:lvl2pPr>
            <a:lvl3pPr marL="914287" indent="0">
              <a:buNone/>
              <a:defRPr sz="2400"/>
            </a:lvl3pPr>
            <a:lvl4pPr marL="1371431" indent="0">
              <a:buNone/>
              <a:defRPr sz="2000"/>
            </a:lvl4pPr>
            <a:lvl5pPr marL="1828574" indent="0">
              <a:buNone/>
              <a:defRPr sz="2000"/>
            </a:lvl5pPr>
            <a:lvl6pPr marL="2285717" indent="0">
              <a:buNone/>
              <a:defRPr sz="2000"/>
            </a:lvl6pPr>
            <a:lvl7pPr marL="2742861" indent="0">
              <a:buNone/>
              <a:defRPr sz="2000"/>
            </a:lvl7pPr>
            <a:lvl8pPr marL="3200004" indent="0">
              <a:buNone/>
              <a:defRPr sz="2000"/>
            </a:lvl8pPr>
            <a:lvl9pPr marL="3657148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44" indent="0">
              <a:buNone/>
              <a:defRPr sz="1200"/>
            </a:lvl2pPr>
            <a:lvl3pPr marL="914287" indent="0">
              <a:buNone/>
              <a:defRPr sz="1000"/>
            </a:lvl3pPr>
            <a:lvl4pPr marL="1371431" indent="0">
              <a:buNone/>
              <a:defRPr sz="900"/>
            </a:lvl4pPr>
            <a:lvl5pPr marL="1828574" indent="0">
              <a:buNone/>
              <a:defRPr sz="900"/>
            </a:lvl5pPr>
            <a:lvl6pPr marL="2285717" indent="0">
              <a:buNone/>
              <a:defRPr sz="900"/>
            </a:lvl6pPr>
            <a:lvl7pPr marL="2742861" indent="0">
              <a:buNone/>
              <a:defRPr sz="900"/>
            </a:lvl7pPr>
            <a:lvl8pPr marL="3200004" indent="0">
              <a:buNone/>
              <a:defRPr sz="900"/>
            </a:lvl8pPr>
            <a:lvl9pPr marL="3657148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93E1F98-165E-4792-8E22-F1E232114BEA}" type="datetimeFigureOut">
              <a:rPr lang="fr-FR"/>
              <a:pPr>
                <a:defRPr/>
              </a:pPr>
              <a:t>12/06/2015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B2232FA-3F3D-4C7C-B752-02066E43671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60002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C4D8494-E81C-4CD7-8FE5-EC947BD55673}" type="datetimeFigureOut">
              <a:rPr lang="fr-FR"/>
              <a:pPr>
                <a:defRPr/>
              </a:pPr>
              <a:t>12/06/2015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FF57D55-4BC5-4049-86E8-89C68F65096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21468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1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81601FE-9FFD-4967-9A92-50E74BB5A1B2}" type="datetimeFigureOut">
              <a:rPr lang="fr-FR"/>
              <a:pPr>
                <a:defRPr/>
              </a:pPr>
              <a:t>12/06/2015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801654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B688317-CB33-4E11-B75F-7E4DB977141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9673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3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4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6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6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12/06/2015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323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12/06/2015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9846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88" indent="0">
              <a:buNone/>
              <a:defRPr sz="2000" b="1"/>
            </a:lvl2pPr>
            <a:lvl3pPr marL="914174" indent="0">
              <a:buNone/>
              <a:defRPr sz="1800" b="1"/>
            </a:lvl3pPr>
            <a:lvl4pPr marL="1371261" indent="0">
              <a:buNone/>
              <a:defRPr sz="1600" b="1"/>
            </a:lvl4pPr>
            <a:lvl5pPr marL="1828348" indent="0">
              <a:buNone/>
              <a:defRPr sz="1600" b="1"/>
            </a:lvl5pPr>
            <a:lvl6pPr marL="2285434" indent="0">
              <a:buNone/>
              <a:defRPr sz="1600" b="1"/>
            </a:lvl6pPr>
            <a:lvl7pPr marL="2742522" indent="0">
              <a:buNone/>
              <a:defRPr sz="1600" b="1"/>
            </a:lvl7pPr>
            <a:lvl8pPr marL="3199609" indent="0">
              <a:buNone/>
              <a:defRPr sz="1600" b="1"/>
            </a:lvl8pPr>
            <a:lvl9pPr marL="3656696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7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88" indent="0">
              <a:buNone/>
              <a:defRPr sz="2000" b="1"/>
            </a:lvl2pPr>
            <a:lvl3pPr marL="914174" indent="0">
              <a:buNone/>
              <a:defRPr sz="1800" b="1"/>
            </a:lvl3pPr>
            <a:lvl4pPr marL="1371261" indent="0">
              <a:buNone/>
              <a:defRPr sz="1600" b="1"/>
            </a:lvl4pPr>
            <a:lvl5pPr marL="1828348" indent="0">
              <a:buNone/>
              <a:defRPr sz="1600" b="1"/>
            </a:lvl5pPr>
            <a:lvl6pPr marL="2285434" indent="0">
              <a:buNone/>
              <a:defRPr sz="1600" b="1"/>
            </a:lvl6pPr>
            <a:lvl7pPr marL="2742522" indent="0">
              <a:buNone/>
              <a:defRPr sz="1600" b="1"/>
            </a:lvl7pPr>
            <a:lvl8pPr marL="3199609" indent="0">
              <a:buNone/>
              <a:defRPr sz="1600" b="1"/>
            </a:lvl8pPr>
            <a:lvl9pPr marL="3656696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7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12/06/2015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174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12/06/2015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031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12/06/2015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6684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88" indent="0">
              <a:buNone/>
              <a:defRPr sz="1200"/>
            </a:lvl2pPr>
            <a:lvl3pPr marL="914174" indent="0">
              <a:buNone/>
              <a:defRPr sz="1000"/>
            </a:lvl3pPr>
            <a:lvl4pPr marL="1371261" indent="0">
              <a:buNone/>
              <a:defRPr sz="900"/>
            </a:lvl4pPr>
            <a:lvl5pPr marL="1828348" indent="0">
              <a:buNone/>
              <a:defRPr sz="900"/>
            </a:lvl5pPr>
            <a:lvl6pPr marL="2285434" indent="0">
              <a:buNone/>
              <a:defRPr sz="900"/>
            </a:lvl6pPr>
            <a:lvl7pPr marL="2742522" indent="0">
              <a:buNone/>
              <a:defRPr sz="900"/>
            </a:lvl7pPr>
            <a:lvl8pPr marL="3199609" indent="0">
              <a:buNone/>
              <a:defRPr sz="900"/>
            </a:lvl8pPr>
            <a:lvl9pPr marL="3656696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12/06/2015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3102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9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88" indent="0">
              <a:buNone/>
              <a:defRPr sz="2800"/>
            </a:lvl2pPr>
            <a:lvl3pPr marL="914174" indent="0">
              <a:buNone/>
              <a:defRPr sz="2400"/>
            </a:lvl3pPr>
            <a:lvl4pPr marL="1371261" indent="0">
              <a:buNone/>
              <a:defRPr sz="2000"/>
            </a:lvl4pPr>
            <a:lvl5pPr marL="1828348" indent="0">
              <a:buNone/>
              <a:defRPr sz="2000"/>
            </a:lvl5pPr>
            <a:lvl6pPr marL="2285434" indent="0">
              <a:buNone/>
              <a:defRPr sz="2000"/>
            </a:lvl6pPr>
            <a:lvl7pPr marL="2742522" indent="0">
              <a:buNone/>
              <a:defRPr sz="2000"/>
            </a:lvl7pPr>
            <a:lvl8pPr marL="3199609" indent="0">
              <a:buNone/>
              <a:defRPr sz="2000"/>
            </a:lvl8pPr>
            <a:lvl9pPr marL="3656696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88" indent="0">
              <a:buNone/>
              <a:defRPr sz="1200"/>
            </a:lvl2pPr>
            <a:lvl3pPr marL="914174" indent="0">
              <a:buNone/>
              <a:defRPr sz="1000"/>
            </a:lvl3pPr>
            <a:lvl4pPr marL="1371261" indent="0">
              <a:buNone/>
              <a:defRPr sz="900"/>
            </a:lvl4pPr>
            <a:lvl5pPr marL="1828348" indent="0">
              <a:buNone/>
              <a:defRPr sz="900"/>
            </a:lvl5pPr>
            <a:lvl6pPr marL="2285434" indent="0">
              <a:buNone/>
              <a:defRPr sz="900"/>
            </a:lvl6pPr>
            <a:lvl7pPr marL="2742522" indent="0">
              <a:buNone/>
              <a:defRPr sz="900"/>
            </a:lvl7pPr>
            <a:lvl8pPr marL="3199609" indent="0">
              <a:buNone/>
              <a:defRPr sz="900"/>
            </a:lvl8pPr>
            <a:lvl9pPr marL="3656696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12/06/2015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835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</p:spPr>
        <p:txBody>
          <a:bodyPr vert="horz" lIns="91417" tIns="45709" rIns="91417" bIns="45709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17" tIns="45709" rIns="91417" bIns="45709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17" tIns="45709" rIns="91417" bIns="4570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58CDF-5C9F-4EE9-845B-E6BCA2A370D0}" type="datetimeFigureOut">
              <a:rPr lang="fr-FR" smtClean="0"/>
              <a:t>12/06/2015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2" y="6356351"/>
            <a:ext cx="2895600" cy="365125"/>
          </a:xfrm>
          <a:prstGeom prst="rect">
            <a:avLst/>
          </a:prstGeom>
        </p:spPr>
        <p:txBody>
          <a:bodyPr vert="horz" lIns="91417" tIns="45709" rIns="91417" bIns="4570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17" tIns="45709" rIns="91417" bIns="4570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1220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17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14" indent="-342814" algn="l" defTabSz="914174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67" indent="-285680" algn="l" defTabSz="914174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18" indent="-228543" algn="l" defTabSz="9141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04" indent="-228543" algn="l" defTabSz="914174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892" indent="-228543" algn="l" defTabSz="914174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978" indent="-228543" algn="l" defTabSz="9141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065" indent="-228543" algn="l" defTabSz="9141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152" indent="-228543" algn="l" defTabSz="9141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239" indent="-228543" algn="l" defTabSz="9141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1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88" algn="l" defTabSz="9141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74" algn="l" defTabSz="9141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61" algn="l" defTabSz="9141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48" algn="l" defTabSz="9141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34" algn="l" defTabSz="9141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22" algn="l" defTabSz="9141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09" algn="l" defTabSz="9141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696" algn="l" defTabSz="9141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676" y="274954"/>
            <a:ext cx="8228649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4099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676" y="1600776"/>
            <a:ext cx="8228649" cy="4525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676" y="6357038"/>
            <a:ext cx="2133554" cy="364206"/>
          </a:xfrm>
          <a:prstGeom prst="rect">
            <a:avLst/>
          </a:prstGeom>
        </p:spPr>
        <p:txBody>
          <a:bodyPr vert="horz" lIns="91428" tIns="45715" rIns="91428" bIns="45715" rtlCol="0" anchor="ctr"/>
          <a:lstStyle>
            <a:lvl1pPr algn="l" defTabSz="914287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Arial" charset="0"/>
              </a:defRPr>
            </a:lvl1pPr>
          </a:lstStyle>
          <a:p>
            <a:pPr>
              <a:defRPr/>
            </a:pPr>
            <a:fld id="{65FE85AF-E31A-4CCC-9769-8E0E1C73622C}" type="datetimeFigureOut">
              <a:rPr lang="fr-FR"/>
              <a:pPr>
                <a:defRPr/>
              </a:pPr>
              <a:t>12/06/2015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3600" y="6357038"/>
            <a:ext cx="2896800" cy="364206"/>
          </a:xfrm>
          <a:prstGeom prst="rect">
            <a:avLst/>
          </a:prstGeom>
        </p:spPr>
        <p:txBody>
          <a:bodyPr vert="horz" lIns="91428" tIns="45715" rIns="91428" bIns="45715" rtlCol="0" anchor="ctr"/>
          <a:lstStyle>
            <a:lvl1pPr algn="ctr" defTabSz="914287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2770" y="6357038"/>
            <a:ext cx="2133554" cy="364206"/>
          </a:xfrm>
          <a:prstGeom prst="rect">
            <a:avLst/>
          </a:prstGeom>
        </p:spPr>
        <p:txBody>
          <a:bodyPr vert="horz" lIns="91428" tIns="45715" rIns="91428" bIns="45715" rtlCol="0" anchor="ctr"/>
          <a:lstStyle>
            <a:lvl1pPr algn="r" defTabSz="914287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Arial" charset="0"/>
              </a:defRPr>
            </a:lvl1pPr>
          </a:lstStyle>
          <a:p>
            <a:pPr>
              <a:defRPr/>
            </a:pPr>
            <a:fld id="{CECD51ED-ABB1-41A9-9FB7-CDA51BCEFB7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525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2995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9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9129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9129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9129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00827" algn="ctr" defTabSz="912995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801654" algn="ctr" defTabSz="912995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202482" algn="ctr" defTabSz="912995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603309" algn="ctr" defTabSz="912995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373" indent="-342373" algn="l" defTabSz="91299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809" indent="-285311" algn="l" defTabSz="91299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636" indent="-228249" algn="l" defTabSz="91299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134" indent="-228249" algn="l" defTabSz="91299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23" indent="-228249" algn="l" defTabSz="91299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89" indent="-228571" algn="l" defTabSz="91428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33" indent="-228571" algn="l" defTabSz="91428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76" indent="-228571" algn="l" defTabSz="91428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19" indent="-228571" algn="l" defTabSz="91428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4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87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1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74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17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61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4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48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4.gif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4.gi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ERNOLE-06647\Desktop\logo_P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37517"/>
            <a:ext cx="1912936" cy="1476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48" r="1091"/>
          <a:stretch/>
        </p:blipFill>
        <p:spPr bwMode="auto">
          <a:xfrm>
            <a:off x="-1" y="5721969"/>
            <a:ext cx="9144001" cy="106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>
            <a:off x="-1035857" y="-1005214"/>
            <a:ext cx="13713960" cy="3679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43808" y="1484786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d’entreprise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2051720" y="2564904"/>
            <a:ext cx="216024" cy="216024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9" rIns="91417" bIns="45709" rtlCol="0" anchor="ctr"/>
          <a:lstStyle/>
          <a:p>
            <a:pPr algn="ctr"/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2436" y="5766556"/>
            <a:ext cx="1658757" cy="1080120"/>
          </a:xfrm>
          <a:prstGeom prst="rect">
            <a:avLst/>
          </a:prstGeom>
        </p:spPr>
      </p:pic>
      <p:sp>
        <p:nvSpPr>
          <p:cNvPr id="10" name="Titre 1"/>
          <p:cNvSpPr txBox="1">
            <a:spLocks/>
          </p:cNvSpPr>
          <p:nvPr/>
        </p:nvSpPr>
        <p:spPr>
          <a:xfrm>
            <a:off x="2987824" y="2652999"/>
            <a:ext cx="4608512" cy="432048"/>
          </a:xfrm>
          <a:prstGeom prst="rect">
            <a:avLst/>
          </a:prstGeom>
        </p:spPr>
        <p:txBody>
          <a:bodyPr vert="horz" lIns="91417" tIns="45709" rIns="91417" bIns="45709" rtlCol="0" anchor="ctr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>
                <a:solidFill>
                  <a:srgbClr val="F3692B"/>
                </a:solidFill>
                <a:latin typeface="Avenir LT Std 65 Medium" pitchFamily="34" charset="0"/>
              </a:rPr>
              <a:t>2014-2017</a:t>
            </a:r>
            <a:r>
              <a:rPr lang="fr-FR" sz="2200" dirty="0">
                <a:solidFill>
                  <a:srgbClr val="E25B00"/>
                </a:solidFill>
                <a:latin typeface="Avenir LT Std 65 Medium" pitchFamily="34" charset="0"/>
              </a:rPr>
              <a:t>  </a:t>
            </a:r>
            <a:r>
              <a:rPr lang="fr-FR" sz="1100" dirty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>
                <a:solidFill>
                  <a:srgbClr val="4CA927"/>
                </a:solidFill>
                <a:latin typeface="Avenir LT Std 65 Medium" pitchFamily="34" charset="0"/>
              </a:rPr>
              <a:t>Service médical de l’Assurance Maladie </a:t>
            </a:r>
          </a:p>
          <a:p>
            <a:pPr algn="l"/>
            <a:r>
              <a:rPr lang="fr-FR" sz="2200" dirty="0">
                <a:solidFill>
                  <a:srgbClr val="4CA927"/>
                </a:solidFill>
                <a:latin typeface="Avenir LT Std 65 Medium" pitchFamily="34" charset="0"/>
              </a:rPr>
              <a:t>		Région Nord-Est</a:t>
            </a:r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5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633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ERNOLE-06647\Desktop\logo_P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89606"/>
            <a:ext cx="1912936" cy="1476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48" r="1091"/>
          <a:stretch/>
        </p:blipFill>
        <p:spPr bwMode="auto">
          <a:xfrm>
            <a:off x="-1" y="5721969"/>
            <a:ext cx="9144001" cy="106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>
            <a:off x="369110" y="-3062789"/>
            <a:ext cx="11976016" cy="3679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627784" y="881983"/>
            <a:ext cx="5976664" cy="954416"/>
          </a:xfrm>
        </p:spPr>
        <p:txBody>
          <a:bodyPr>
            <a:normAutofit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Pôle CPR2A- DRSM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1460016" y="1438877"/>
            <a:ext cx="216024" cy="216024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9" rIns="91417" bIns="45709"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2436" y="5766556"/>
            <a:ext cx="1658757" cy="1080120"/>
          </a:xfrm>
          <a:prstGeom prst="rect">
            <a:avLst/>
          </a:prstGeom>
        </p:spPr>
      </p:pic>
      <p:sp>
        <p:nvSpPr>
          <p:cNvPr id="10" name="Titre 1"/>
          <p:cNvSpPr txBox="1">
            <a:spLocks/>
          </p:cNvSpPr>
          <p:nvPr/>
        </p:nvSpPr>
        <p:spPr>
          <a:xfrm>
            <a:off x="2968750" y="1988842"/>
            <a:ext cx="4608512" cy="432048"/>
          </a:xfrm>
          <a:prstGeom prst="rect">
            <a:avLst/>
          </a:prstGeom>
        </p:spPr>
        <p:txBody>
          <a:bodyPr vert="horz" lIns="91417" tIns="45709" rIns="91417" bIns="45709" rtlCol="0" anchor="ctr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>
                <a:solidFill>
                  <a:srgbClr val="F3692B"/>
                </a:solidFill>
                <a:latin typeface="Avenir LT Std 65 Medium" pitchFamily="34" charset="0"/>
              </a:rPr>
              <a:t>2014-2017</a:t>
            </a:r>
            <a:r>
              <a:rPr lang="fr-FR" sz="2200" dirty="0">
                <a:solidFill>
                  <a:srgbClr val="E25B00"/>
                </a:solidFill>
                <a:latin typeface="Avenir LT Std 65 Medium" pitchFamily="34" charset="0"/>
              </a:rPr>
              <a:t>  </a:t>
            </a:r>
            <a:r>
              <a:rPr lang="fr-FR" sz="1100" dirty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>
                <a:solidFill>
                  <a:srgbClr val="4CA927"/>
                </a:solidFill>
                <a:latin typeface="Avenir LT Std 65 Medium" pitchFamily="34" charset="0"/>
              </a:rPr>
              <a:t>Service médical de l’Assurance Maladie </a:t>
            </a:r>
          </a:p>
          <a:p>
            <a:pPr algn="l"/>
            <a:r>
              <a:rPr lang="fr-FR" sz="2200" dirty="0">
                <a:solidFill>
                  <a:srgbClr val="4CA927"/>
                </a:solidFill>
                <a:latin typeface="Avenir LT Std 65 Medium" pitchFamily="34" charset="0"/>
              </a:rPr>
              <a:t>		Région Nord-Est</a:t>
            </a:r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5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1" name="Titre 1"/>
          <p:cNvSpPr txBox="1">
            <a:spLocks/>
          </p:cNvSpPr>
          <p:nvPr/>
        </p:nvSpPr>
        <p:spPr>
          <a:xfrm>
            <a:off x="467543" y="2996952"/>
            <a:ext cx="8208912" cy="2448272"/>
          </a:xfrm>
          <a:prstGeom prst="rect">
            <a:avLst/>
          </a:prstGeom>
        </p:spPr>
        <p:txBody>
          <a:bodyPr vert="horz" lIns="91417" tIns="45709" rIns="91417" bIns="45709" rtlCol="0" anchor="ctr">
            <a:normAutofit fontScale="4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0700" dirty="0">
                <a:solidFill>
                  <a:srgbClr val="0070C0"/>
                </a:solidFill>
                <a:latin typeface="CoconOT-Regular" pitchFamily="50" charset="0"/>
              </a:rPr>
              <a:t>Vision idéale à 3 ans : </a:t>
            </a:r>
          </a:p>
          <a:p>
            <a:pPr defTabSz="801455">
              <a:spcBef>
                <a:spcPts val="0"/>
              </a:spcBef>
            </a:pPr>
            <a:endParaRPr lang="fr-FR" sz="1600" dirty="0">
              <a:solidFill>
                <a:srgbClr val="FFFFFF"/>
              </a:solidFill>
              <a:latin typeface=""/>
            </a:endParaRPr>
          </a:p>
          <a:p>
            <a:pPr algn="just" defTabSz="801455">
              <a:spcBef>
                <a:spcPts val="0"/>
              </a:spcBef>
            </a:pPr>
            <a:r>
              <a:rPr lang="fr-FR" sz="7100" b="1" dirty="0">
                <a:solidFill>
                  <a:srgbClr val="DADADA">
                    <a:lumMod val="10000"/>
                  </a:srgbClr>
                </a:solidFill>
                <a:latin typeface=""/>
              </a:rPr>
              <a:t>Développer une coordination régionale médico-administrative efficace dans chaque domaine CPR2A pour assurer l’égalité de traitement des assurés. </a:t>
            </a:r>
            <a:endParaRPr lang="fr-FR" sz="7100" b="1" dirty="0">
              <a:solidFill>
                <a:srgbClr val="0070C0"/>
              </a:solidFill>
              <a:latin typeface="CoconOT-Regular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2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48" r="1091"/>
          <a:stretch/>
        </p:blipFill>
        <p:spPr bwMode="auto">
          <a:xfrm>
            <a:off x="-1" y="5825579"/>
            <a:ext cx="9144001" cy="106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Groupe 2"/>
          <p:cNvGrpSpPr/>
          <p:nvPr/>
        </p:nvGrpSpPr>
        <p:grpSpPr>
          <a:xfrm>
            <a:off x="13427" y="-38390"/>
            <a:ext cx="1390221" cy="1019118"/>
            <a:chOff x="1203264" y="2042535"/>
            <a:chExt cx="1619348" cy="1019118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3264" y="2042535"/>
              <a:ext cx="1619348" cy="10191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17" tIns="45709" rIns="91417" bIns="45709" rtlCol="0" anchor="ctr"/>
            <a:lstStyle/>
            <a:p>
              <a:pPr algn="ctr"/>
              <a:endParaRPr lang="fr-FR">
                <a:solidFill>
                  <a:prstClr val="white"/>
                </a:solidFill>
              </a:endParaRPr>
            </a:p>
          </p:txBody>
        </p:sp>
      </p:grpSp>
      <p:pic>
        <p:nvPicPr>
          <p:cNvPr id="5" name="Imag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2436" y="5766556"/>
            <a:ext cx="1658757" cy="1080120"/>
          </a:xfrm>
          <a:prstGeom prst="rect">
            <a:avLst/>
          </a:prstGeom>
        </p:spPr>
      </p:pic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5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2915816" y="303959"/>
            <a:ext cx="3528392" cy="460745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fr-FR" sz="3600" dirty="0" smtClean="0"/>
              <a:t>CPR2A 2015</a:t>
            </a:r>
            <a:endParaRPr lang="fr-FR" sz="3600" dirty="0"/>
          </a:p>
        </p:txBody>
      </p:sp>
      <p:sp>
        <p:nvSpPr>
          <p:cNvPr id="15" name="Titre 5"/>
          <p:cNvSpPr txBox="1">
            <a:spLocks/>
          </p:cNvSpPr>
          <p:nvPr/>
        </p:nvSpPr>
        <p:spPr>
          <a:xfrm>
            <a:off x="746769" y="980728"/>
            <a:ext cx="7488832" cy="79208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17" tIns="45709" rIns="91417" bIns="45709" rtlCol="0" anchor="ctr">
            <a:noAutofit/>
          </a:bodyPr>
          <a:lstStyle>
            <a:lvl1pPr algn="ctr" defTabSz="914174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 smtClean="0"/>
              <a:t>Coordination CPR2A régionale réglementation, procédures métier, outils (Hippocrate, etc…)</a:t>
            </a:r>
            <a:endParaRPr lang="fr-FR" sz="24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500471" y="2852936"/>
            <a:ext cx="8143056" cy="40011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C’est aussi un pôle de production pour les ELSM et les CPAM, la CARSAT</a:t>
            </a:r>
            <a:endParaRPr lang="fr-FR" sz="2000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799165" y="2266139"/>
            <a:ext cx="1008112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ELSM 08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2051720" y="2266139"/>
            <a:ext cx="1008113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ELSM 10</a:t>
            </a:r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>
            <a:off x="3203848" y="2271118"/>
            <a:ext cx="1100497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ELSM 51</a:t>
            </a:r>
            <a:endParaRPr lang="fr-FR" dirty="0"/>
          </a:p>
        </p:txBody>
      </p:sp>
      <p:sp>
        <p:nvSpPr>
          <p:cNvPr id="26" name="ZoneTexte 25"/>
          <p:cNvSpPr txBox="1"/>
          <p:nvPr/>
        </p:nvSpPr>
        <p:spPr>
          <a:xfrm>
            <a:off x="4491184" y="2268350"/>
            <a:ext cx="1016919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ELSM 52</a:t>
            </a:r>
            <a:endParaRPr lang="fr-FR" dirty="0"/>
          </a:p>
        </p:txBody>
      </p:sp>
      <p:sp>
        <p:nvSpPr>
          <p:cNvPr id="27" name="ZoneTexte 26"/>
          <p:cNvSpPr txBox="1"/>
          <p:nvPr/>
        </p:nvSpPr>
        <p:spPr>
          <a:xfrm>
            <a:off x="5545749" y="2275850"/>
            <a:ext cx="1032343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ELSM 54</a:t>
            </a:r>
            <a:endParaRPr lang="fr-FR" dirty="0"/>
          </a:p>
        </p:txBody>
      </p:sp>
      <p:sp>
        <p:nvSpPr>
          <p:cNvPr id="28" name="ZoneTexte 27"/>
          <p:cNvSpPr txBox="1"/>
          <p:nvPr/>
        </p:nvSpPr>
        <p:spPr>
          <a:xfrm>
            <a:off x="6732240" y="2275850"/>
            <a:ext cx="1008112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ELSM 55</a:t>
            </a:r>
            <a:endParaRPr lang="fr-FR" dirty="0"/>
          </a:p>
        </p:txBody>
      </p:sp>
      <p:sp>
        <p:nvSpPr>
          <p:cNvPr id="30" name="ZoneTexte 29"/>
          <p:cNvSpPr txBox="1"/>
          <p:nvPr/>
        </p:nvSpPr>
        <p:spPr>
          <a:xfrm>
            <a:off x="1871700" y="3856285"/>
            <a:ext cx="936104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CRRMP</a:t>
            </a:r>
            <a:endParaRPr lang="fr-FR" dirty="0"/>
          </a:p>
        </p:txBody>
      </p:sp>
      <p:sp>
        <p:nvSpPr>
          <p:cNvPr id="31" name="ZoneTexte 30"/>
          <p:cNvSpPr txBox="1"/>
          <p:nvPr/>
        </p:nvSpPr>
        <p:spPr>
          <a:xfrm>
            <a:off x="3656048" y="3856285"/>
            <a:ext cx="180064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APPAREILLAGE</a:t>
            </a:r>
            <a:endParaRPr lang="fr-FR" dirty="0"/>
          </a:p>
        </p:txBody>
      </p:sp>
      <p:sp>
        <p:nvSpPr>
          <p:cNvPr id="32" name="ZoneTexte 31"/>
          <p:cNvSpPr txBox="1"/>
          <p:nvPr/>
        </p:nvSpPr>
        <p:spPr>
          <a:xfrm>
            <a:off x="6017652" y="3886606"/>
            <a:ext cx="180064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RCT (C.E.R.)</a:t>
            </a:r>
            <a:endParaRPr lang="fr-FR" dirty="0"/>
          </a:p>
        </p:txBody>
      </p:sp>
      <p:cxnSp>
        <p:nvCxnSpPr>
          <p:cNvPr id="17" name="Connecteur droit avec flèche 16"/>
          <p:cNvCxnSpPr>
            <a:stCxn id="15" idx="2"/>
            <a:endCxn id="13" idx="0"/>
          </p:cNvCxnSpPr>
          <p:nvPr/>
        </p:nvCxnSpPr>
        <p:spPr>
          <a:xfrm flipH="1">
            <a:off x="1303221" y="1772816"/>
            <a:ext cx="3187964" cy="4933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stCxn id="15" idx="2"/>
            <a:endCxn id="24" idx="0"/>
          </p:cNvCxnSpPr>
          <p:nvPr/>
        </p:nvCxnSpPr>
        <p:spPr>
          <a:xfrm flipH="1">
            <a:off x="2555777" y="1772816"/>
            <a:ext cx="1935408" cy="4933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15" idx="2"/>
          </p:cNvCxnSpPr>
          <p:nvPr/>
        </p:nvCxnSpPr>
        <p:spPr>
          <a:xfrm flipH="1">
            <a:off x="3896783" y="1772816"/>
            <a:ext cx="594402" cy="5346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>
            <a:stCxn id="15" idx="2"/>
            <a:endCxn id="27" idx="0"/>
          </p:cNvCxnSpPr>
          <p:nvPr/>
        </p:nvCxnSpPr>
        <p:spPr>
          <a:xfrm>
            <a:off x="4491185" y="1772816"/>
            <a:ext cx="1570736" cy="5030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>
            <a:stCxn id="15" idx="2"/>
            <a:endCxn id="28" idx="0"/>
          </p:cNvCxnSpPr>
          <p:nvPr/>
        </p:nvCxnSpPr>
        <p:spPr>
          <a:xfrm>
            <a:off x="4491185" y="1772816"/>
            <a:ext cx="2745111" cy="5030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ZoneTexte 45"/>
          <p:cNvSpPr txBox="1"/>
          <p:nvPr/>
        </p:nvSpPr>
        <p:spPr>
          <a:xfrm>
            <a:off x="7818300" y="2266139"/>
            <a:ext cx="1062893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ELSM 88</a:t>
            </a:r>
            <a:endParaRPr lang="fr-FR" dirty="0"/>
          </a:p>
        </p:txBody>
      </p:sp>
      <p:cxnSp>
        <p:nvCxnSpPr>
          <p:cNvPr id="47" name="Connecteur droit avec flèche 46"/>
          <p:cNvCxnSpPr>
            <a:stCxn id="15" idx="2"/>
            <a:endCxn id="26" idx="0"/>
          </p:cNvCxnSpPr>
          <p:nvPr/>
        </p:nvCxnSpPr>
        <p:spPr>
          <a:xfrm>
            <a:off x="4491185" y="1772816"/>
            <a:ext cx="508459" cy="4955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>
            <a:stCxn id="15" idx="2"/>
          </p:cNvCxnSpPr>
          <p:nvPr/>
        </p:nvCxnSpPr>
        <p:spPr>
          <a:xfrm>
            <a:off x="4491185" y="1772816"/>
            <a:ext cx="3757944" cy="4926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>
            <a:stCxn id="8" idx="2"/>
            <a:endCxn id="30" idx="0"/>
          </p:cNvCxnSpPr>
          <p:nvPr/>
        </p:nvCxnSpPr>
        <p:spPr>
          <a:xfrm flipH="1">
            <a:off x="2339752" y="3253046"/>
            <a:ext cx="2232247" cy="6032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/>
          <p:cNvCxnSpPr>
            <a:stCxn id="8" idx="2"/>
          </p:cNvCxnSpPr>
          <p:nvPr/>
        </p:nvCxnSpPr>
        <p:spPr>
          <a:xfrm>
            <a:off x="4571999" y="3253046"/>
            <a:ext cx="3423" cy="6032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/>
          <p:cNvCxnSpPr>
            <a:stCxn id="8" idx="2"/>
            <a:endCxn id="32" idx="0"/>
          </p:cNvCxnSpPr>
          <p:nvPr/>
        </p:nvCxnSpPr>
        <p:spPr>
          <a:xfrm>
            <a:off x="4571999" y="3253046"/>
            <a:ext cx="2345977" cy="633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ZoneTexte 69"/>
          <p:cNvSpPr txBox="1"/>
          <p:nvPr/>
        </p:nvSpPr>
        <p:spPr>
          <a:xfrm>
            <a:off x="474153" y="4437112"/>
            <a:ext cx="8143056" cy="1631216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C’est aussi 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1 médecin-conseil chef de service + 1 médecin-conseil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2 conseillers techniques appareillage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1 cadre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4 agents administratifs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413064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677" y="274954"/>
            <a:ext cx="8228649" cy="672268"/>
          </a:xfrm>
        </p:spPr>
        <p:txBody>
          <a:bodyPr rtlCol="0">
            <a:normAutofit/>
          </a:bodyPr>
          <a:lstStyle/>
          <a:p>
            <a:pPr defTabSz="914174" eaLnBrk="1" fontAlgn="auto" hangingPunct="1">
              <a:spcAft>
                <a:spcPts val="0"/>
              </a:spcAft>
              <a:defRPr/>
            </a:pPr>
            <a:r>
              <a:rPr lang="fr-FR" sz="1800" dirty="0">
                <a:solidFill>
                  <a:schemeClr val="hlink"/>
                </a:solidFill>
              </a:rPr>
              <a:t>Tableau </a:t>
            </a:r>
            <a:r>
              <a:rPr lang="fr-FR" sz="1800" dirty="0" smtClean="0">
                <a:solidFill>
                  <a:schemeClr val="hlink"/>
                </a:solidFill>
              </a:rPr>
              <a:t>synthétique d’analyse </a:t>
            </a:r>
            <a:r>
              <a:rPr lang="fr-FR" sz="1800" dirty="0">
                <a:solidFill>
                  <a:schemeClr val="hlink"/>
                </a:solidFill>
              </a:rPr>
              <a:t>AFOM</a:t>
            </a:r>
            <a:br>
              <a:rPr lang="fr-FR" sz="1800" dirty="0">
                <a:solidFill>
                  <a:schemeClr val="hlink"/>
                </a:solidFill>
              </a:rPr>
            </a:br>
            <a:r>
              <a:rPr lang="fr-FR" sz="1800" dirty="0">
                <a:solidFill>
                  <a:schemeClr val="hlink"/>
                </a:solidFill>
              </a:rPr>
              <a:t>(Atouts, faiblesses, opportunités, menaces)</a:t>
            </a:r>
          </a:p>
        </p:txBody>
      </p:sp>
      <p:graphicFrame>
        <p:nvGraphicFramePr>
          <p:cNvPr id="3" name="Espace réservé du contenu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8699477"/>
              </p:ext>
            </p:extLst>
          </p:nvPr>
        </p:nvGraphicFramePr>
        <p:xfrm>
          <a:off x="251520" y="1052736"/>
          <a:ext cx="8447301" cy="5105766"/>
        </p:xfrm>
        <a:graphic>
          <a:graphicData uri="http://schemas.openxmlformats.org/drawingml/2006/table">
            <a:tbl>
              <a:tblPr/>
              <a:tblGrid>
                <a:gridCol w="1944216"/>
                <a:gridCol w="3687771"/>
                <a:gridCol w="2815314"/>
              </a:tblGrid>
              <a:tr h="864096">
                <a:tc>
                  <a:txBody>
                    <a:bodyPr/>
                    <a:lstStyle/>
                    <a:p>
                      <a:pPr marL="0" marR="0" lvl="0" indent="0" algn="ctr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Axes </a:t>
                      </a:r>
                    </a:p>
                    <a:p>
                      <a:pPr marL="0" marR="0" lvl="0" indent="0" algn="ctr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Client- ELSM</a:t>
                      </a:r>
                    </a:p>
                    <a:p>
                      <a:pPr marL="0" marR="0" lvl="0" indent="0" algn="ctr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Partenaires externes</a:t>
                      </a:r>
                    </a:p>
                    <a:p>
                      <a:pPr marL="0" marR="0" lvl="0" indent="0" algn="ctr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Collaborateurs</a:t>
                      </a:r>
                    </a:p>
                  </a:txBody>
                  <a:tcPr marL="91443" marR="91443" marT="45727" marB="4572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Positif</a:t>
                      </a: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  <a:p>
                      <a:pPr marL="0" marR="0" lvl="0" indent="0" algn="ctr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(pouvant impacter mes objectifs)</a:t>
                      </a:r>
                    </a:p>
                  </a:txBody>
                  <a:tcPr marL="91443" marR="91443" marT="45727" marB="4572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Négatif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(pouvant impacter mes objectifs)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43" marR="91443" marT="45727" marB="4572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224136">
                <a:tc>
                  <a:txBody>
                    <a:bodyPr/>
                    <a:lstStyle/>
                    <a:p>
                      <a:pPr marL="0" marR="0" lvl="0" indent="0" algn="l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D’origine interne (organisationnelle)</a:t>
                      </a:r>
                    </a:p>
                  </a:txBody>
                  <a:tcPr marL="91443" marR="91443" marT="45727" marB="4572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fr-FR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Expertise </a:t>
                      </a:r>
                      <a:r>
                        <a:rPr kumimoji="0" lang="fr-FR" sz="12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médico-technique</a:t>
                      </a:r>
                      <a:r>
                        <a:rPr kumimoji="0" lang="fr-FR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 </a:t>
                      </a:r>
                    </a:p>
                    <a:p>
                      <a:pPr marL="171450" marR="0" lvl="0" indent="-171450" algn="l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fr-FR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Coordination DRSM-ELSM</a:t>
                      </a:r>
                    </a:p>
                    <a:p>
                      <a:pPr marL="171450" marR="0" lvl="0" indent="-171450" algn="l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fr-FR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Mobilité, disponibilité, motivation, implication</a:t>
                      </a:r>
                    </a:p>
                    <a:p>
                      <a:pPr marL="361950" marR="0" lvl="0" indent="-361950" algn="l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43" marR="91443" marT="45727" marB="4572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fr-FR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Spécialisation limitant les possibilité de polyvalence</a:t>
                      </a:r>
                    </a:p>
                    <a:p>
                      <a:pPr marL="342900" marR="0" lvl="0" indent="-342900" algn="l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fr-FR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Insuffisance de moyens pour la CRE RCT (formation…)</a:t>
                      </a:r>
                    </a:p>
                    <a:p>
                      <a:pPr marL="342900" marR="0" lvl="0" indent="-342900" algn="l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fr-FR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Insuffisance de communication, de transmission des informations</a:t>
                      </a:r>
                    </a:p>
                  </a:txBody>
                  <a:tcPr marL="91443" marR="91443" marT="45727" marB="4572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538845">
                <a:tc>
                  <a:txBody>
                    <a:bodyPr/>
                    <a:lstStyle/>
                    <a:p>
                      <a:pPr marL="0" marR="0" lvl="0" indent="0" algn="l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D’origine externe (origine = environnement)</a:t>
                      </a:r>
                    </a:p>
                  </a:txBody>
                  <a:tcPr marL="91443" marR="91443" marT="45727" marB="4572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itchFamily="34" charset="0"/>
                          <a:cs typeface="Arial" charset="0"/>
                        </a:rPr>
                        <a:t>Reconnaissance par les partenaires (principalement </a:t>
                      </a:r>
                      <a:r>
                        <a:rPr kumimoji="0" lang="fr-FR" sz="1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itchFamily="34" charset="0"/>
                          <a:cs typeface="Arial" charset="0"/>
                        </a:rPr>
                        <a:t>Carsat</a:t>
                      </a:r>
                      <a:r>
                        <a:rPr kumimoji="0" lang="fr-FR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itchFamily="34" charset="0"/>
                          <a:cs typeface="Arial" charset="0"/>
                        </a:rPr>
                        <a:t>, CPAM) :</a:t>
                      </a:r>
                    </a:p>
                    <a:p>
                      <a:pPr marL="266700" marR="0" lvl="0" indent="-180975" algn="l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itchFamily="34" charset="0"/>
                          <a:cs typeface="Arial" charset="0"/>
                        </a:rPr>
                        <a:t> -    des compétences du pôle CPR2A: exemple pour l’appareillage, CRRMP, RCT </a:t>
                      </a:r>
                    </a:p>
                    <a:p>
                      <a:pPr marL="266700" marR="0" lvl="0" indent="-180975" algn="l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itchFamily="34" charset="0"/>
                          <a:cs typeface="Arial" charset="0"/>
                        </a:rPr>
                        <a:t>-    des offres de  formations- enseignement (écoles </a:t>
                      </a:r>
                      <a:r>
                        <a:rPr kumimoji="0" lang="fr-FR" sz="1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itchFamily="34" charset="0"/>
                          <a:cs typeface="Arial" charset="0"/>
                        </a:rPr>
                        <a:t>podo</a:t>
                      </a:r>
                      <a:r>
                        <a:rPr kumimoji="0" lang="fr-FR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itchFamily="34" charset="0"/>
                          <a:cs typeface="Arial" charset="0"/>
                        </a:rPr>
                        <a:t> ou orthoprothésistes, fac de pharmacie, SML, ) </a:t>
                      </a:r>
                    </a:p>
                    <a:p>
                      <a:pPr marL="266700" marR="0" lvl="0" indent="-180975" algn="l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fr-FR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itchFamily="34" charset="0"/>
                          <a:cs typeface="Arial" charset="0"/>
                        </a:rPr>
                        <a:t>de l’assistance </a:t>
                      </a:r>
                      <a:r>
                        <a:rPr kumimoji="0" lang="fr-FR" sz="12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itchFamily="34" charset="0"/>
                          <a:cs typeface="Arial" charset="0"/>
                        </a:rPr>
                        <a:t>médico-technique</a:t>
                      </a:r>
                      <a:r>
                        <a:rPr kumimoji="0" lang="fr-FR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itchFamily="34" charset="0"/>
                          <a:cs typeface="Arial" charset="0"/>
                        </a:rPr>
                        <a:t>  des CPAM au niveau des C.P.R. matériel médical et Grand Appareillage Orthopédique</a:t>
                      </a:r>
                    </a:p>
                    <a:p>
                      <a:pPr marL="85725" marR="0" lvl="0" indent="0" algn="l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itchFamily="34" charset="0"/>
                          <a:cs typeface="Arial" charset="0"/>
                        </a:rPr>
                        <a:t>Reconnaissance en externe = </a:t>
                      </a:r>
                    </a:p>
                    <a:p>
                      <a:pPr marL="371475" marR="0" lvl="0" indent="-285750" algn="l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fr-FR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itchFamily="34" charset="0"/>
                          <a:cs typeface="Arial" charset="0"/>
                        </a:rPr>
                        <a:t>En tant que référent pour les régions voisines  : exemple pour l’appareillage avec Alsace Moselle et Bourgogne et Franche-Comté</a:t>
                      </a:r>
                    </a:p>
                    <a:p>
                      <a:pPr marL="371475" marR="0" lvl="0" indent="-285750" algn="l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fr-FR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itchFamily="34" charset="0"/>
                          <a:cs typeface="Arial" charset="0"/>
                        </a:rPr>
                        <a:t>Par la participation en tant que formateurs aux formations institutionnelles nationales ou locales</a:t>
                      </a:r>
                    </a:p>
                    <a:p>
                      <a:pPr marL="85725" marR="0" lvl="0" indent="0" algn="l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itchFamily="34" charset="0"/>
                        <a:cs typeface="Arial" charset="0"/>
                      </a:endParaRPr>
                    </a:p>
                  </a:txBody>
                  <a:tcPr marL="91443" marR="91443" marT="45727" marB="4572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fr-FR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itchFamily="34" charset="0"/>
                          <a:cs typeface="Arial" charset="0"/>
                        </a:rPr>
                        <a:t>Double région pour la DRSM la CARSAT et DCGDR = difficultés à mettre en place une coordination régionale,</a:t>
                      </a:r>
                    </a:p>
                    <a:p>
                      <a:pPr marL="285750" marR="0" lvl="0" indent="-285750" algn="l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fr-FR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itchFamily="34" charset="0"/>
                          <a:cs typeface="Arial" charset="0"/>
                        </a:rPr>
                        <a:t>Difficultés à harmoniser les pratiques surtout pour les dossiers compliqués.</a:t>
                      </a:r>
                    </a:p>
                    <a:p>
                      <a:pPr marL="285750" marR="0" lvl="0" indent="-285750" algn="l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fr-FR" sz="1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itchFamily="34" charset="0"/>
                        <a:cs typeface="Arial" charset="0"/>
                      </a:endParaRPr>
                    </a:p>
                    <a:p>
                      <a:pPr marL="285750" marR="0" lvl="0" indent="-285750" algn="l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fr-FR" sz="1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itchFamily="34" charset="0"/>
                        <a:cs typeface="Arial" charset="0"/>
                      </a:endParaRPr>
                    </a:p>
                    <a:p>
                      <a:pPr marL="342900" marR="0" lvl="0" indent="-342900" algn="l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fr-FR" sz="1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itchFamily="34" charset="0"/>
                        <a:cs typeface="Arial" charset="0"/>
                      </a:endParaRPr>
                    </a:p>
                    <a:p>
                      <a:pPr marL="342900" marR="0" lvl="0" indent="-342900" algn="l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fr-FR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itchFamily="34" charset="0"/>
                          <a:cs typeface="Arial" charset="0"/>
                        </a:rPr>
                        <a:t>La perte de compétences au niveau du pôle CPR2A liée à a la réduction </a:t>
                      </a:r>
                      <a:r>
                        <a:rPr kumimoji="0" lang="fr-F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itchFamily="34" charset="0"/>
                          <a:cs typeface="Arial" charset="0"/>
                        </a:rPr>
                        <a:t>des effectifs </a:t>
                      </a:r>
                      <a:r>
                        <a:rPr kumimoji="0" lang="fr-FR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itchFamily="34" charset="0"/>
                          <a:cs typeface="Arial" charset="0"/>
                        </a:rPr>
                        <a:t>du service suite aux prochains départs à la retraite (GPEC)</a:t>
                      </a:r>
                    </a:p>
                  </a:txBody>
                  <a:tcPr marL="91443" marR="91443" marT="45727" marB="4572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grpSp>
        <p:nvGrpSpPr>
          <p:cNvPr id="2" name="Groupe 1"/>
          <p:cNvGrpSpPr/>
          <p:nvPr/>
        </p:nvGrpSpPr>
        <p:grpSpPr>
          <a:xfrm>
            <a:off x="179512" y="80851"/>
            <a:ext cx="1080120" cy="1048578"/>
            <a:chOff x="0" y="4158"/>
            <a:chExt cx="1912936" cy="1476786"/>
          </a:xfrm>
        </p:grpSpPr>
        <p:pic>
          <p:nvPicPr>
            <p:cNvPr id="5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58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Ellipse 5"/>
            <p:cNvSpPr/>
            <p:nvPr/>
          </p:nvSpPr>
          <p:spPr>
            <a:xfrm>
              <a:off x="848456" y="742551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17" tIns="45709" rIns="91417" bIns="45709" rtlCol="0" anchor="ctr"/>
            <a:lstStyle/>
            <a:p>
              <a:pPr algn="ctr"/>
              <a:endParaRPr lang="fr-FR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856366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/>
          <p:cNvGrpSpPr/>
          <p:nvPr/>
        </p:nvGrpSpPr>
        <p:grpSpPr>
          <a:xfrm>
            <a:off x="155958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9" rIns="91417" bIns="45709"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5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05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589" y="2320272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9" rIns="91417" bIns="45709"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9"/>
            <a:ext cx="3368496" cy="569949"/>
          </a:xfrm>
          <a:prstGeom prst="rect">
            <a:avLst/>
          </a:prstGeom>
          <a:noFill/>
        </p:spPr>
        <p:txBody>
          <a:bodyPr wrap="square" lIns="91417" tIns="45709" rIns="91417" bIns="45709" rtlCol="0">
            <a:spAutoFit/>
          </a:bodyPr>
          <a:lstStyle/>
          <a:p>
            <a:r>
              <a:rPr lang="fr-FR" sz="3000" b="1" dirty="0">
                <a:solidFill>
                  <a:schemeClr val="bg1"/>
                </a:solidFill>
              </a:rPr>
              <a:t>AXE 1 : LES CLIENTS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1022947" y="2348149"/>
            <a:ext cx="4214336" cy="472266"/>
          </a:xfrm>
          <a:prstGeom prst="rect">
            <a:avLst/>
          </a:prstGeom>
          <a:noFill/>
        </p:spPr>
        <p:txBody>
          <a:bodyPr wrap="square" lIns="91417" tIns="45709" rIns="91417" bIns="45709" rtlCol="0">
            <a:spAutoFit/>
          </a:bodyPr>
          <a:lstStyle/>
          <a:p>
            <a:r>
              <a:rPr lang="fr-FR" sz="2400" b="1" dirty="0"/>
              <a:t>OBJECTIF OPERATIONNEL 1</a:t>
            </a:r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405669" y="1412046"/>
            <a:ext cx="8280401" cy="791629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lIns="91417" tIns="45709" rIns="91417" bIns="45709" anchor="ctr"/>
          <a:lstStyle/>
          <a:p>
            <a:endParaRPr lang="fr-FR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595322" y="1434233"/>
            <a:ext cx="7969250" cy="793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17" tIns="45709" rIns="91417" bIns="45709">
            <a:spAutoFit/>
          </a:bodyPr>
          <a:lstStyle/>
          <a:p>
            <a:r>
              <a:rPr lang="fr-FR" sz="2200" b="1" dirty="0"/>
              <a:t>OBJECTIF STRATEGIQUE 1 :</a:t>
            </a:r>
          </a:p>
          <a:p>
            <a:r>
              <a:rPr lang="fr-FR" sz="2200" b="1" dirty="0"/>
              <a:t> </a:t>
            </a:r>
            <a:r>
              <a:rPr lang="fr-FR" sz="2200" b="1" i="1" dirty="0"/>
              <a:t>Garantir l’équité de traitement aux assurés sociaux</a:t>
            </a:r>
            <a:endParaRPr lang="fr-FR" sz="2200" i="1" dirty="0"/>
          </a:p>
        </p:txBody>
      </p:sp>
      <p:graphicFrame>
        <p:nvGraphicFramePr>
          <p:cNvPr id="27" name="Group 1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6417933"/>
              </p:ext>
            </p:extLst>
          </p:nvPr>
        </p:nvGraphicFramePr>
        <p:xfrm>
          <a:off x="475411" y="3284254"/>
          <a:ext cx="8207376" cy="2232978"/>
        </p:xfrm>
        <a:graphic>
          <a:graphicData uri="http://schemas.openxmlformats.org/drawingml/2006/table">
            <a:tbl>
              <a:tblPr/>
              <a:tblGrid>
                <a:gridCol w="2486206"/>
                <a:gridCol w="2860585"/>
                <a:gridCol w="2860585"/>
              </a:tblGrid>
              <a:tr h="3127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Actions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Responsable</a:t>
                      </a:r>
                      <a:r>
                        <a:rPr kumimoji="1" lang="en-GB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Echéances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1/ Optimiser la coordination du 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réseau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référents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CPR2A (PA-PC des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Elsm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) par la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tenue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réunions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régionales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MCCS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pôle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CPR2A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Mars-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juin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-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octobre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2/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Participer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aux CODIL et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ajouter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 des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thématiques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selon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demandes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ou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actualité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MCCS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pôle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CPR2A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1/an/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elsm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3/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Rédiger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les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synthèses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des LR/CIR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nationales</a:t>
                      </a:r>
                      <a:endParaRPr kumimoji="1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MCCS + cadre </a:t>
                      </a:r>
                      <a:r>
                        <a:rPr kumimoji="1" lang="en-GB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pôle</a:t>
                      </a:r>
                      <a:r>
                        <a:rPr kumimoji="1" lang="en-GB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CPR2A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mensuelles</a:t>
                      </a:r>
                      <a:endParaRPr kumimoji="1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732804" y="2790676"/>
            <a:ext cx="7953266" cy="369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17" tIns="45709" rIns="91417" bIns="45709">
            <a:spAutoFit/>
          </a:bodyPr>
          <a:lstStyle/>
          <a:p>
            <a:r>
              <a:rPr lang="fr-FR" b="1" i="1" dirty="0" smtClean="0"/>
              <a:t>Amélioration de la communication du réseau des référents CPR2A (PA+PC)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202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5"/>
            <a:ext cx="4534272" cy="954416"/>
          </a:xfrm>
        </p:spPr>
        <p:txBody>
          <a:bodyPr>
            <a:normAutofit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8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6" y="3085047"/>
            <a:ext cx="4608512" cy="432048"/>
          </a:xfrm>
          <a:prstGeom prst="rect">
            <a:avLst/>
          </a:prstGeom>
        </p:spPr>
        <p:txBody>
          <a:bodyPr vert="horz" lIns="91417" tIns="45709" rIns="91417" bIns="45709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9" rIns="91417" bIns="45709"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5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9" rIns="91417" bIns="45709"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9"/>
            <a:ext cx="4952672" cy="569949"/>
          </a:xfrm>
          <a:prstGeom prst="rect">
            <a:avLst/>
          </a:prstGeom>
          <a:noFill/>
        </p:spPr>
        <p:txBody>
          <a:bodyPr wrap="square" lIns="91417" tIns="45709" rIns="91417" bIns="45709" rtlCol="0">
            <a:spAutoFit/>
          </a:bodyPr>
          <a:lstStyle/>
          <a:p>
            <a:r>
              <a:rPr lang="fr-FR" sz="3000" b="1" dirty="0">
                <a:solidFill>
                  <a:schemeClr val="bg1"/>
                </a:solidFill>
              </a:rPr>
              <a:t>AXE / LES PARTENAIRES</a:t>
            </a: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3" y="2872818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987481" y="2850753"/>
            <a:ext cx="4214336" cy="472266"/>
          </a:xfrm>
          <a:prstGeom prst="rect">
            <a:avLst/>
          </a:prstGeom>
          <a:noFill/>
        </p:spPr>
        <p:txBody>
          <a:bodyPr wrap="square" lIns="91417" tIns="45709" rIns="91417" bIns="45709" rtlCol="0">
            <a:spAutoFit/>
          </a:bodyPr>
          <a:lstStyle/>
          <a:p>
            <a:r>
              <a:rPr lang="fr-FR" sz="2400" b="1" dirty="0"/>
              <a:t>OBJECTIF OPERATIONNEL 1</a:t>
            </a:r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07787" y="1628427"/>
            <a:ext cx="8280401" cy="934295"/>
          </a:xfrm>
          <a:prstGeom prst="roundRect">
            <a:avLst>
              <a:gd name="adj" fmla="val 49236"/>
            </a:avLst>
          </a:prstGeom>
          <a:gradFill>
            <a:gsLst>
              <a:gs pos="17919">
                <a:schemeClr val="accent6"/>
              </a:gs>
              <a:gs pos="10000">
                <a:srgbClr val="FFA200"/>
              </a:gs>
              <a:gs pos="0">
                <a:schemeClr val="accent6">
                  <a:lumMod val="60000"/>
                  <a:lumOff val="40000"/>
                </a:schemeClr>
              </a:gs>
              <a:gs pos="29000">
                <a:schemeClr val="accent6">
                  <a:lumMod val="60000"/>
                  <a:lumOff val="40000"/>
                </a:schemeClr>
              </a:gs>
              <a:gs pos="17000">
                <a:schemeClr val="accent6">
                  <a:lumMod val="40000"/>
                  <a:lumOff val="60000"/>
                </a:schemeClr>
              </a:gs>
              <a:gs pos="10000">
                <a:srgbClr val="FFFF00"/>
              </a:gs>
              <a:gs pos="21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lIns="91417" tIns="45709" rIns="91417" bIns="45709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557941" y="1541574"/>
            <a:ext cx="7969250" cy="114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17" tIns="45709" rIns="91417" bIns="45709">
            <a:spAutoFit/>
          </a:bodyPr>
          <a:lstStyle/>
          <a:p>
            <a:r>
              <a:rPr lang="fr-FR" sz="2200" b="1" dirty="0"/>
              <a:t>OBJECTIF STRATEGIQUE 1 : </a:t>
            </a:r>
          </a:p>
          <a:p>
            <a:r>
              <a:rPr lang="fr-FR" sz="2200" b="1" i="1" dirty="0"/>
              <a:t>Améliorer la gestion des processus médico-administratifs avec les organismes partenaires dans le cadre du SMI</a:t>
            </a:r>
            <a:endParaRPr lang="fr-FR" sz="2200" i="1" dirty="0"/>
          </a:p>
        </p:txBody>
      </p:sp>
      <p:graphicFrame>
        <p:nvGraphicFramePr>
          <p:cNvPr id="29" name="Group 1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1476980"/>
              </p:ext>
            </p:extLst>
          </p:nvPr>
        </p:nvGraphicFramePr>
        <p:xfrm>
          <a:off x="468313" y="3858864"/>
          <a:ext cx="8207376" cy="1730376"/>
        </p:xfrm>
        <a:graphic>
          <a:graphicData uri="http://schemas.openxmlformats.org/drawingml/2006/table">
            <a:tbl>
              <a:tblPr/>
              <a:tblGrid>
                <a:gridCol w="2486206"/>
                <a:gridCol w="2860585"/>
                <a:gridCol w="2860585"/>
              </a:tblGrid>
              <a:tr h="3127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Actions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200"/>
                        </a:gs>
                        <a:gs pos="45000">
                          <a:srgbClr val="FF7A00"/>
                        </a:gs>
                        <a:gs pos="70000">
                          <a:srgbClr val="FF0300"/>
                        </a:gs>
                        <a:gs pos="100000">
                          <a:srgbClr val="4D0808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Responsable</a:t>
                      </a:r>
                      <a:r>
                        <a:rPr kumimoji="1" lang="en-GB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200"/>
                        </a:gs>
                        <a:gs pos="45000">
                          <a:srgbClr val="FF7A00"/>
                        </a:gs>
                        <a:gs pos="70000">
                          <a:srgbClr val="FF0300"/>
                        </a:gs>
                        <a:gs pos="100000">
                          <a:srgbClr val="4D0808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Echéances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200"/>
                        </a:gs>
                        <a:gs pos="45000">
                          <a:srgbClr val="FF7A00"/>
                        </a:gs>
                        <a:gs pos="70000">
                          <a:srgbClr val="FF0300"/>
                        </a:gs>
                        <a:gs pos="100000">
                          <a:srgbClr val="4D0808"/>
                        </a:gs>
                      </a:gsLst>
                      <a:lin ang="5400000" scaled="0"/>
                    </a:gradFill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1/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réunion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du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réseau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régional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des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référents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AT-MP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locaux</a:t>
                      </a:r>
                      <a:endParaRPr kumimoji="1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MCC CPR2A et 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référents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AT MP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locaux</a:t>
                      </a:r>
                      <a:endParaRPr kumimoji="1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Selon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calendrier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national pour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délinaisons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locaux-régionales</a:t>
                      </a:r>
                      <a:endParaRPr kumimoji="1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2/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mise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en place de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groupes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travail (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selon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besoins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MC CPR2A  +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Carsat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+ CPAM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31/12/2015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3/ Convention DRSM-CPAM-CARSAT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Directeurs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des ≠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organismes</a:t>
                      </a:r>
                      <a:endParaRPr kumimoji="1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31/12/2015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343693" y="3361603"/>
            <a:ext cx="8208590" cy="369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17" tIns="45709" rIns="91417" bIns="45709">
            <a:spAutoFit/>
          </a:bodyPr>
          <a:lstStyle/>
          <a:p>
            <a:r>
              <a:rPr lang="fr-FR" b="1" i="1" dirty="0"/>
              <a:t>Animer le réseau des référents AT-MP :</a:t>
            </a:r>
            <a:r>
              <a:rPr lang="fr-FR" b="1" i="1" dirty="0" smtClean="0"/>
              <a:t> SM, CPAM, </a:t>
            </a:r>
            <a:r>
              <a:rPr lang="fr-FR" b="1" i="1" dirty="0"/>
              <a:t>CARSAT,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562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5"/>
            <a:ext cx="4534272" cy="954416"/>
          </a:xfrm>
        </p:spPr>
        <p:txBody>
          <a:bodyPr>
            <a:normAutofit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8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6" y="3085047"/>
            <a:ext cx="4608512" cy="432048"/>
          </a:xfrm>
          <a:prstGeom prst="rect">
            <a:avLst/>
          </a:prstGeom>
        </p:spPr>
        <p:txBody>
          <a:bodyPr vert="horz" lIns="91417" tIns="45709" rIns="91417" bIns="45709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9" rIns="91417" bIns="45709"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5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9" rIns="91417" bIns="45709"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9"/>
            <a:ext cx="4952672" cy="569949"/>
          </a:xfrm>
          <a:prstGeom prst="rect">
            <a:avLst/>
          </a:prstGeom>
          <a:noFill/>
        </p:spPr>
        <p:txBody>
          <a:bodyPr wrap="square" lIns="91417" tIns="45709" rIns="91417" bIns="45709" rtlCol="0">
            <a:spAutoFit/>
          </a:bodyPr>
          <a:lstStyle/>
          <a:p>
            <a:r>
              <a:rPr lang="fr-FR" sz="3000" b="1" dirty="0">
                <a:solidFill>
                  <a:schemeClr val="bg1"/>
                </a:solidFill>
              </a:rPr>
              <a:t>AXE / LES PARTENAIRES</a:t>
            </a: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247" y="2654463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873858" y="2612032"/>
            <a:ext cx="4214336" cy="472266"/>
          </a:xfrm>
          <a:prstGeom prst="rect">
            <a:avLst/>
          </a:prstGeom>
          <a:noFill/>
        </p:spPr>
        <p:txBody>
          <a:bodyPr wrap="square" lIns="91417" tIns="45709" rIns="91417" bIns="45709" rtlCol="0">
            <a:spAutoFit/>
          </a:bodyPr>
          <a:lstStyle/>
          <a:p>
            <a:r>
              <a:rPr lang="fr-FR" sz="2400" b="1" dirty="0"/>
              <a:t>OBJECTIF OPERATIONNEL 2</a:t>
            </a:r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418767" y="1489253"/>
            <a:ext cx="8280401" cy="1049031"/>
          </a:xfrm>
          <a:prstGeom prst="roundRect">
            <a:avLst>
              <a:gd name="adj" fmla="val 49236"/>
            </a:avLst>
          </a:prstGeom>
          <a:gradFill>
            <a:gsLst>
              <a:gs pos="17919">
                <a:schemeClr val="accent6"/>
              </a:gs>
              <a:gs pos="10000">
                <a:srgbClr val="FFA200"/>
              </a:gs>
              <a:gs pos="0">
                <a:schemeClr val="accent6">
                  <a:lumMod val="60000"/>
                  <a:lumOff val="40000"/>
                </a:schemeClr>
              </a:gs>
              <a:gs pos="29000">
                <a:schemeClr val="accent6">
                  <a:lumMod val="60000"/>
                  <a:lumOff val="40000"/>
                </a:schemeClr>
              </a:gs>
              <a:gs pos="17000">
                <a:schemeClr val="accent6">
                  <a:lumMod val="40000"/>
                  <a:lumOff val="60000"/>
                </a:schemeClr>
              </a:gs>
              <a:gs pos="10000">
                <a:srgbClr val="FFFF00"/>
              </a:gs>
              <a:gs pos="21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lIns="91417" tIns="45709" rIns="91417" bIns="45709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567659" y="1504035"/>
            <a:ext cx="7969250" cy="114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17" tIns="45709" rIns="91417" bIns="45709">
            <a:spAutoFit/>
          </a:bodyPr>
          <a:lstStyle/>
          <a:p>
            <a:r>
              <a:rPr lang="fr-FR" sz="2200" b="1" dirty="0"/>
              <a:t>OBJECTIF STRATEGIQUE 1 :</a:t>
            </a:r>
          </a:p>
          <a:p>
            <a:r>
              <a:rPr lang="fr-FR" sz="2200" b="1" dirty="0"/>
              <a:t>Améliorer la gestion des processus médico-administratifs avec les organismes partenaires dans le cadre du SMI. </a:t>
            </a:r>
            <a:endParaRPr lang="fr-FR" sz="2200" i="1" dirty="0"/>
          </a:p>
        </p:txBody>
      </p:sp>
      <p:graphicFrame>
        <p:nvGraphicFramePr>
          <p:cNvPr id="29" name="Group 1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0873899"/>
              </p:ext>
            </p:extLst>
          </p:nvPr>
        </p:nvGraphicFramePr>
        <p:xfrm>
          <a:off x="468313" y="3755166"/>
          <a:ext cx="8207376" cy="2050098"/>
        </p:xfrm>
        <a:graphic>
          <a:graphicData uri="http://schemas.openxmlformats.org/drawingml/2006/table">
            <a:tbl>
              <a:tblPr/>
              <a:tblGrid>
                <a:gridCol w="2486206"/>
                <a:gridCol w="2860585"/>
                <a:gridCol w="2860585"/>
              </a:tblGrid>
              <a:tr h="3127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Actions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200"/>
                        </a:gs>
                        <a:gs pos="45000">
                          <a:srgbClr val="FF7A00"/>
                        </a:gs>
                        <a:gs pos="70000">
                          <a:srgbClr val="FF0300"/>
                        </a:gs>
                        <a:gs pos="100000">
                          <a:srgbClr val="4D0808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Responsable</a:t>
                      </a:r>
                      <a:r>
                        <a:rPr kumimoji="1" lang="en-GB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200"/>
                        </a:gs>
                        <a:gs pos="45000">
                          <a:srgbClr val="FF7A00"/>
                        </a:gs>
                        <a:gs pos="70000">
                          <a:srgbClr val="FF0300"/>
                        </a:gs>
                        <a:gs pos="100000">
                          <a:srgbClr val="4D0808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Echéances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200"/>
                        </a:gs>
                        <a:gs pos="45000">
                          <a:srgbClr val="FF7A00"/>
                        </a:gs>
                        <a:gs pos="70000">
                          <a:srgbClr val="FF0300"/>
                        </a:gs>
                        <a:gs pos="100000">
                          <a:srgbClr val="4D0808"/>
                        </a:gs>
                      </a:gsLst>
                      <a:lin ang="5400000" scaled="0"/>
                    </a:gra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1/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Elaborer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une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convention de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partenariat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service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juridique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CPAM et Service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médical</a:t>
                      </a:r>
                      <a:endParaRPr kumimoji="1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MC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référent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la CER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31/12/2015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2/ formaliser des modes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opératoires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traitement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des dossiers RCT/SA-SM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Idem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31/12/2015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3/ Organiser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une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réunion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annuelle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d’information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SA-SM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Idem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31/12/2015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454672" y="3033551"/>
            <a:ext cx="8208590" cy="64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17" tIns="45709" rIns="91417" bIns="45709">
            <a:spAutoFit/>
          </a:bodyPr>
          <a:lstStyle/>
          <a:p>
            <a:r>
              <a:rPr lang="fr-FR" dirty="0" smtClean="0"/>
              <a:t>Dans le cadre de la Cellule d’Expertise Régionale, mettre</a:t>
            </a:r>
            <a:r>
              <a:rPr lang="fr-FR" dirty="0"/>
              <a:t> en place un partenariat SA SM</a:t>
            </a:r>
          </a:p>
        </p:txBody>
      </p:sp>
    </p:spTree>
    <p:extLst>
      <p:ext uri="{BB962C8B-B14F-4D97-AF65-F5344CB8AC3E}">
        <p14:creationId xmlns:p14="http://schemas.microsoft.com/office/powerpoint/2010/main" val="311869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5"/>
            <a:ext cx="4534272" cy="954416"/>
          </a:xfrm>
        </p:spPr>
        <p:txBody>
          <a:bodyPr>
            <a:normAutofit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8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6" y="3085047"/>
            <a:ext cx="4608512" cy="432048"/>
          </a:xfrm>
          <a:prstGeom prst="rect">
            <a:avLst/>
          </a:prstGeom>
        </p:spPr>
        <p:txBody>
          <a:bodyPr vert="horz" lIns="91417" tIns="45709" rIns="91417" bIns="45709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9" rIns="91417" bIns="45709"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5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9" rIns="91417" bIns="45709"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9"/>
            <a:ext cx="3368496" cy="569949"/>
          </a:xfrm>
          <a:prstGeom prst="rect">
            <a:avLst/>
          </a:prstGeom>
          <a:noFill/>
        </p:spPr>
        <p:txBody>
          <a:bodyPr wrap="square" lIns="91417" tIns="45709" rIns="91417" bIns="45709" rtlCol="0">
            <a:spAutoFit/>
          </a:bodyPr>
          <a:lstStyle/>
          <a:p>
            <a:r>
              <a:rPr lang="fr-FR" sz="3000" b="1" dirty="0">
                <a:solidFill>
                  <a:schemeClr val="bg1"/>
                </a:solidFill>
              </a:rPr>
              <a:t>AXE 3 : EN INTERNE</a:t>
            </a: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22" y="2872818"/>
            <a:ext cx="44038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987481" y="2850753"/>
            <a:ext cx="4214336" cy="472266"/>
          </a:xfrm>
          <a:prstGeom prst="rect">
            <a:avLst/>
          </a:prstGeom>
          <a:noFill/>
        </p:spPr>
        <p:txBody>
          <a:bodyPr wrap="square" lIns="91417" tIns="45709" rIns="91417" bIns="45709" rtlCol="0">
            <a:spAutoFit/>
          </a:bodyPr>
          <a:lstStyle/>
          <a:p>
            <a:r>
              <a:rPr lang="fr-FR" sz="2400" b="1" dirty="0"/>
              <a:t>OBJECTIF OPERATIONNEL 1</a:t>
            </a:r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467546" y="1521596"/>
            <a:ext cx="8280401" cy="1213015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lIns="91417" tIns="45709" rIns="91417" bIns="45709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603222" y="1626618"/>
            <a:ext cx="7969250" cy="1142088"/>
          </a:xfrm>
          <a:prstGeom prst="rect">
            <a:avLst/>
          </a:prstGeom>
          <a:noFill/>
          <a:ln>
            <a:noFill/>
          </a:ln>
          <a:effectLst/>
        </p:spPr>
        <p:txBody>
          <a:bodyPr lIns="91417" tIns="45709" rIns="91417" bIns="45709">
            <a:spAutoFit/>
          </a:bodyPr>
          <a:lstStyle/>
          <a:p>
            <a:r>
              <a:rPr lang="fr-FR" sz="2200" b="1" dirty="0"/>
              <a:t>OBJECTIF STRATEGIQUE 1 : </a:t>
            </a:r>
          </a:p>
          <a:p>
            <a:r>
              <a:rPr lang="fr-FR" sz="2200" b="1" i="1" dirty="0"/>
              <a:t>Adapter les métiers et les parcours professionnels à l’évolution de nos nouvelles missions et à nos cœurs de métier.</a:t>
            </a:r>
            <a:endParaRPr lang="fr-FR" sz="2200" i="1" dirty="0"/>
          </a:p>
        </p:txBody>
      </p:sp>
      <p:graphicFrame>
        <p:nvGraphicFramePr>
          <p:cNvPr id="29" name="Group 1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4855143"/>
              </p:ext>
            </p:extLst>
          </p:nvPr>
        </p:nvGraphicFramePr>
        <p:xfrm>
          <a:off x="468313" y="3858864"/>
          <a:ext cx="8207376" cy="1730376"/>
        </p:xfrm>
        <a:graphic>
          <a:graphicData uri="http://schemas.openxmlformats.org/drawingml/2006/table">
            <a:tbl>
              <a:tblPr/>
              <a:tblGrid>
                <a:gridCol w="2486206"/>
                <a:gridCol w="2860585"/>
                <a:gridCol w="2860585"/>
              </a:tblGrid>
              <a:tr h="3127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Actions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3">
                            <a:lumMod val="20000"/>
                            <a:lumOff val="80000"/>
                          </a:schemeClr>
                        </a:gs>
                        <a:gs pos="46000">
                          <a:schemeClr val="accent3">
                            <a:lumMod val="40000"/>
                            <a:lumOff val="60000"/>
                          </a:schemeClr>
                        </a:gs>
                        <a:gs pos="7000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3">
                            <a:lumMod val="7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Responsable</a:t>
                      </a:r>
                      <a:r>
                        <a:rPr kumimoji="1" lang="en-GB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3">
                            <a:lumMod val="20000"/>
                            <a:lumOff val="80000"/>
                          </a:schemeClr>
                        </a:gs>
                        <a:gs pos="46000">
                          <a:schemeClr val="accent3">
                            <a:lumMod val="40000"/>
                            <a:lumOff val="60000"/>
                          </a:schemeClr>
                        </a:gs>
                        <a:gs pos="7000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3">
                            <a:lumMod val="7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Echéances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3">
                            <a:lumMod val="20000"/>
                            <a:lumOff val="80000"/>
                          </a:schemeClr>
                        </a:gs>
                        <a:gs pos="46000">
                          <a:schemeClr val="accent3">
                            <a:lumMod val="40000"/>
                            <a:lumOff val="60000"/>
                          </a:schemeClr>
                        </a:gs>
                        <a:gs pos="7000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3">
                            <a:lumMod val="7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1/ Arbitrage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Région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/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Cnamts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pour le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recrutement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ou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mutualisation PA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MCR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31/12/2015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2/ GPEC pour anticipation des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départs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Directeur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adjoint</a:t>
                      </a:r>
                      <a:endParaRPr kumimoji="1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31/12/2015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3/ Formation à la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gestion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des dossiers </a:t>
                      </a:r>
                      <a:r>
                        <a:rPr kumimoji="1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soumis</a:t>
                      </a: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au CRRMP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MCCS + Cadre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31/12/2015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483552" y="3107986"/>
            <a:ext cx="8208590" cy="64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17" tIns="45709" rIns="91417" bIns="45709">
            <a:spAutoFit/>
          </a:bodyPr>
          <a:lstStyle/>
          <a:p>
            <a:r>
              <a:rPr lang="fr-FR" b="1" dirty="0"/>
              <a:t>assurer la continuité de service </a:t>
            </a:r>
            <a:r>
              <a:rPr lang="fr-FR" b="1" dirty="0" smtClean="0"/>
              <a:t>en maintenant les compétences  existantes </a:t>
            </a:r>
            <a:r>
              <a:rPr lang="fr-FR" b="1" dirty="0">
                <a:solidFill>
                  <a:prstClr val="black"/>
                </a:solidFill>
              </a:rPr>
              <a:t>au niveau </a:t>
            </a:r>
            <a:r>
              <a:rPr lang="fr-FR" b="1" dirty="0" smtClean="0"/>
              <a:t>du </a:t>
            </a:r>
            <a:r>
              <a:rPr lang="fr-FR" b="1" dirty="0"/>
              <a:t>Pôle CPR2A à la </a:t>
            </a:r>
            <a:r>
              <a:rPr lang="fr-FR" b="1" dirty="0" smtClean="0"/>
              <a:t>DRSM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311987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ERNOLE-06647\Desktop\logo_P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331640" cy="1287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48" r="1091"/>
          <a:stretch/>
        </p:blipFill>
        <p:spPr bwMode="auto">
          <a:xfrm>
            <a:off x="-1" y="5721969"/>
            <a:ext cx="9144001" cy="106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91332" y="212398"/>
            <a:ext cx="5976664" cy="954416"/>
          </a:xfrm>
        </p:spPr>
        <p:txBody>
          <a:bodyPr>
            <a:normAutofit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Pôle CPR2A-DRSM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557808" y="592535"/>
            <a:ext cx="216024" cy="216024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9" rIns="91417" bIns="45709"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2436" y="5766556"/>
            <a:ext cx="1658757" cy="1080120"/>
          </a:xfrm>
          <a:prstGeom prst="rect">
            <a:avLst/>
          </a:prstGeom>
        </p:spPr>
      </p:pic>
      <p:sp>
        <p:nvSpPr>
          <p:cNvPr id="10" name="Titre 1"/>
          <p:cNvSpPr txBox="1">
            <a:spLocks/>
          </p:cNvSpPr>
          <p:nvPr/>
        </p:nvSpPr>
        <p:spPr>
          <a:xfrm>
            <a:off x="2613924" y="1071048"/>
            <a:ext cx="4608512" cy="432048"/>
          </a:xfrm>
          <a:prstGeom prst="rect">
            <a:avLst/>
          </a:prstGeom>
        </p:spPr>
        <p:txBody>
          <a:bodyPr vert="horz" lIns="91417" tIns="45709" rIns="91417" bIns="45709" rtlCol="0" anchor="ctr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>
                <a:solidFill>
                  <a:srgbClr val="F3692B"/>
                </a:solidFill>
                <a:latin typeface="Avenir LT Std 65 Medium" pitchFamily="34" charset="0"/>
              </a:rPr>
              <a:t>2014-2017</a:t>
            </a:r>
            <a:r>
              <a:rPr lang="fr-FR" sz="2200" dirty="0">
                <a:solidFill>
                  <a:srgbClr val="E25B00"/>
                </a:solidFill>
                <a:latin typeface="Avenir LT Std 65 Medium" pitchFamily="34" charset="0"/>
              </a:rPr>
              <a:t>  </a:t>
            </a:r>
            <a:r>
              <a:rPr lang="fr-FR" sz="1100" dirty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>
                <a:solidFill>
                  <a:srgbClr val="4CA927"/>
                </a:solidFill>
                <a:latin typeface="Avenir LT Std 65 Medium" pitchFamily="34" charset="0"/>
              </a:rPr>
              <a:t>Service médical de l’Assurance Maladie </a:t>
            </a:r>
          </a:p>
          <a:p>
            <a:pPr algn="l"/>
            <a:r>
              <a:rPr lang="fr-FR" sz="2200" dirty="0">
                <a:solidFill>
                  <a:srgbClr val="4CA927"/>
                </a:solidFill>
                <a:latin typeface="Avenir LT Std 65 Medium" pitchFamily="34" charset="0"/>
              </a:rPr>
              <a:t>		Région Nord-Est</a:t>
            </a:r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5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1" name="Titre 1"/>
          <p:cNvSpPr txBox="1">
            <a:spLocks/>
          </p:cNvSpPr>
          <p:nvPr/>
        </p:nvSpPr>
        <p:spPr>
          <a:xfrm>
            <a:off x="467543" y="1844824"/>
            <a:ext cx="8208912" cy="4104456"/>
          </a:xfrm>
          <a:prstGeom prst="rect">
            <a:avLst/>
          </a:prstGeom>
        </p:spPr>
        <p:txBody>
          <a:bodyPr vert="horz" lIns="91417" tIns="45709" rIns="91417" bIns="45709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3200" dirty="0" smtClean="0">
              <a:solidFill>
                <a:srgbClr val="0070C0"/>
              </a:solidFill>
              <a:latin typeface="CoconOT-Regular" pitchFamily="50" charset="0"/>
            </a:endParaRPr>
          </a:p>
          <a:p>
            <a:r>
              <a:rPr lang="fr-FR" sz="3200" dirty="0" smtClean="0">
                <a:solidFill>
                  <a:srgbClr val="0070C0"/>
                </a:solidFill>
                <a:latin typeface="CoconOT-Regular" pitchFamily="50" charset="0"/>
              </a:rPr>
              <a:t>Conclusion </a:t>
            </a:r>
            <a:r>
              <a:rPr lang="fr-FR" sz="3200" dirty="0">
                <a:solidFill>
                  <a:srgbClr val="0070C0"/>
                </a:solidFill>
                <a:latin typeface="CoconOT-Regular" pitchFamily="50" charset="0"/>
              </a:rPr>
              <a:t>:</a:t>
            </a:r>
          </a:p>
          <a:p>
            <a:pPr algn="just" defTabSz="801455">
              <a:spcBef>
                <a:spcPts val="0"/>
              </a:spcBef>
            </a:pPr>
            <a:r>
              <a:rPr lang="fr-FR" sz="2000" dirty="0" smtClean="0">
                <a:solidFill>
                  <a:srgbClr val="DADADA">
                    <a:lumMod val="10000"/>
                  </a:srgbClr>
                </a:solidFill>
                <a:latin typeface=""/>
              </a:rPr>
              <a:t>Le </a:t>
            </a:r>
            <a:r>
              <a:rPr lang="fr-FR" sz="2000" dirty="0">
                <a:solidFill>
                  <a:srgbClr val="DADADA">
                    <a:lumMod val="10000"/>
                  </a:srgbClr>
                </a:solidFill>
                <a:latin typeface=""/>
              </a:rPr>
              <a:t>pôle CPR2A de la DRSM est </a:t>
            </a:r>
            <a:r>
              <a:rPr lang="fr-FR" sz="2000" dirty="0" smtClean="0">
                <a:solidFill>
                  <a:srgbClr val="DADADA">
                    <a:lumMod val="10000"/>
                  </a:srgbClr>
                </a:solidFill>
                <a:latin typeface=""/>
              </a:rPr>
              <a:t>:</a:t>
            </a:r>
          </a:p>
          <a:p>
            <a:pPr algn="just" defTabSz="801455">
              <a:spcBef>
                <a:spcPts val="0"/>
              </a:spcBef>
            </a:pPr>
            <a:endParaRPr lang="fr-FR" sz="2000" dirty="0" smtClean="0">
              <a:solidFill>
                <a:srgbClr val="DADADA">
                  <a:lumMod val="10000"/>
                </a:srgbClr>
              </a:solidFill>
              <a:latin typeface=""/>
            </a:endParaRPr>
          </a:p>
          <a:p>
            <a:pPr marL="285680" indent="-285680" algn="just" defTabSz="801455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rgbClr val="DADADA">
                    <a:lumMod val="10000"/>
                  </a:srgbClr>
                </a:solidFill>
                <a:latin typeface=""/>
              </a:rPr>
              <a:t>un service référent en matière de réglementation, assurant la coordination du métier CPR2A au niveau des échelons.</a:t>
            </a:r>
          </a:p>
          <a:p>
            <a:pPr marL="285680" indent="-285680" algn="just" defTabSz="801455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r-FR" sz="2000" dirty="0">
              <a:solidFill>
                <a:srgbClr val="DADADA">
                  <a:lumMod val="10000"/>
                </a:srgbClr>
              </a:solidFill>
              <a:latin typeface=""/>
            </a:endParaRPr>
          </a:p>
          <a:p>
            <a:pPr marL="285680" indent="-285680" algn="just" defTabSz="801455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rgbClr val="DADADA">
                    <a:lumMod val="10000"/>
                  </a:srgbClr>
                </a:solidFill>
                <a:latin typeface=""/>
              </a:rPr>
              <a:t>Est aussi un </a:t>
            </a:r>
            <a:r>
              <a:rPr lang="fr-FR" sz="2000" dirty="0">
                <a:solidFill>
                  <a:srgbClr val="DADADA">
                    <a:lumMod val="10000"/>
                  </a:srgbClr>
                </a:solidFill>
                <a:latin typeface=""/>
              </a:rPr>
              <a:t>site de production pour les 7 ELSM </a:t>
            </a:r>
            <a:r>
              <a:rPr lang="fr-FR" sz="2000" dirty="0" smtClean="0">
                <a:solidFill>
                  <a:srgbClr val="DADADA">
                    <a:lumMod val="10000"/>
                  </a:srgbClr>
                </a:solidFill>
                <a:latin typeface=""/>
              </a:rPr>
              <a:t>: en matière de risque professionnel (CRRMP), de grand  Appareillage et de RCT (Cellule d’Expertise Régionale).</a:t>
            </a:r>
            <a:endParaRPr lang="fr-FR" sz="2000" dirty="0">
              <a:solidFill>
                <a:srgbClr val="DADADA">
                  <a:lumMod val="10000"/>
                </a:srgbClr>
              </a:solidFill>
              <a:latin typeface=""/>
            </a:endParaRPr>
          </a:p>
          <a:p>
            <a:pPr algn="just" defTabSz="801455">
              <a:spcBef>
                <a:spcPts val="0"/>
              </a:spcBef>
            </a:pPr>
            <a:endParaRPr lang="fr-FR" sz="2000" dirty="0">
              <a:solidFill>
                <a:srgbClr val="DADADA">
                  <a:lumMod val="10000"/>
                </a:srgbClr>
              </a:solidFill>
              <a:latin typeface=""/>
            </a:endParaRPr>
          </a:p>
          <a:p>
            <a:pPr marL="285680" indent="-285680" algn="just" defTabSz="801455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DADADA">
                    <a:lumMod val="10000"/>
                  </a:srgbClr>
                </a:solidFill>
                <a:latin typeface=""/>
              </a:rPr>
              <a:t>L’égalité de traitement ne peut être garanti qu’à partir d’une coordination et d’un pilotage régionale efficace sur 7 départements et demain sur 10 ?...</a:t>
            </a:r>
          </a:p>
          <a:p>
            <a:pPr marL="285680" indent="-285680" algn="just" defTabSz="801455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r-FR" sz="2000" dirty="0">
              <a:solidFill>
                <a:srgbClr val="0070C0"/>
              </a:solidFill>
              <a:latin typeface="CoconOT-Regular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84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825</Words>
  <Application>Microsoft Office PowerPoint</Application>
  <PresentationFormat>Affichage à l'écran (4:3)</PresentationFormat>
  <Paragraphs>148</Paragraphs>
  <Slides>9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1" baseType="lpstr">
      <vt:lpstr>Thème Office</vt:lpstr>
      <vt:lpstr>1_Thème Office</vt:lpstr>
      <vt:lpstr>Projet d’entreprise</vt:lpstr>
      <vt:lpstr>Pôle CPR2A- DRSM</vt:lpstr>
      <vt:lpstr>CPR2A 2015</vt:lpstr>
      <vt:lpstr>Tableau synthétique d’analyse AFOM (Atouts, faiblesses, opportunités, menaces)</vt:lpstr>
      <vt:lpstr>Présentation PowerPoint</vt:lpstr>
      <vt:lpstr>Projet de service</vt:lpstr>
      <vt:lpstr>Projet de service</vt:lpstr>
      <vt:lpstr>Projet de service</vt:lpstr>
      <vt:lpstr>Pôle CPR2A-DRSM</vt:lpstr>
    </vt:vector>
  </TitlesOfParts>
  <Company>CNAMTS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de service</dc:title>
  <dc:creator>BERNOLE Helene</dc:creator>
  <cp:lastModifiedBy>PIDOLOT-06660</cp:lastModifiedBy>
  <cp:revision>65</cp:revision>
  <cp:lastPrinted>2015-03-25T09:01:25Z</cp:lastPrinted>
  <dcterms:created xsi:type="dcterms:W3CDTF">2014-09-18T07:50:36Z</dcterms:created>
  <dcterms:modified xsi:type="dcterms:W3CDTF">2015-06-12T08:59:57Z</dcterms:modified>
</cp:coreProperties>
</file>