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6" r:id="rId3"/>
    <p:sldId id="270" r:id="rId4"/>
    <p:sldId id="271" r:id="rId5"/>
    <p:sldId id="259" r:id="rId6"/>
  </p:sldIdLst>
  <p:sldSz cx="9144000" cy="6858000" type="screen4x3"/>
  <p:notesSz cx="9929813" cy="67992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BA56"/>
    <a:srgbClr val="4CA927"/>
    <a:srgbClr val="0B75C7"/>
    <a:srgbClr val="9A43A2"/>
    <a:srgbClr val="F3692B"/>
    <a:srgbClr val="E25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73" autoAdjust="0"/>
  </p:normalViewPr>
  <p:slideViewPr>
    <p:cSldViewPr>
      <p:cViewPr>
        <p:scale>
          <a:sx n="118" d="100"/>
          <a:sy n="118" d="100"/>
        </p:scale>
        <p:origin x="-714" y="4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24596" y="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9E6127-46BF-45EB-898D-942AB969204A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645812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24596" y="645812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2EC6F-BA72-4F87-BBA8-3503C04385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24860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24596" y="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27A6F-AFDA-4872-9FE2-5B99D3FA26B3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65488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2982" y="3229650"/>
            <a:ext cx="7943850" cy="30596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5812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24596" y="6458120"/>
            <a:ext cx="4302919" cy="339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B86D1D-6835-4148-8DA5-45A2B7AA16B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631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86D1D-6835-4148-8DA5-45A2B7AA16B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3689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963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71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84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213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32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9846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174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031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68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102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35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58CDF-5C9F-4EE9-845B-E6BCA2A370D0}" type="datetimeFigureOut">
              <a:rPr lang="fr-FR" smtClean="0"/>
              <a:t>08/06/2015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381AA-5CE2-42B8-B469-217E2F1352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2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RNOLE-06647\Desktop\logo_P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837515"/>
            <a:ext cx="1912936" cy="1476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48" r="1091"/>
          <a:stretch/>
        </p:blipFill>
        <p:spPr bwMode="auto">
          <a:xfrm>
            <a:off x="-1" y="5721967"/>
            <a:ext cx="9144001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>
            <a:off x="-1035857" y="-1005214"/>
            <a:ext cx="13713960" cy="3679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15816" y="1837515"/>
            <a:ext cx="4534272" cy="954416"/>
          </a:xfrm>
        </p:spPr>
        <p:txBody>
          <a:bodyPr>
            <a:normAutofit fontScale="90000"/>
          </a:bodyPr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 du pôle CCX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2051720" y="2564904"/>
            <a:ext cx="216024" cy="216024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34" y="5766556"/>
            <a:ext cx="1658757" cy="1080120"/>
          </a:xfrm>
          <a:prstGeom prst="rect">
            <a:avLst/>
          </a:prstGeom>
        </p:spPr>
      </p:pic>
      <p:sp>
        <p:nvSpPr>
          <p:cNvPr id="10" name="Titre 1"/>
          <p:cNvSpPr txBox="1">
            <a:spLocks/>
          </p:cNvSpPr>
          <p:nvPr/>
        </p:nvSpPr>
        <p:spPr>
          <a:xfrm>
            <a:off x="2987824" y="2996952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F3692B"/>
                </a:solidFill>
                <a:latin typeface="Avenir LT Std 65 Medium" pitchFamily="34" charset="0"/>
              </a:rPr>
              <a:t>2014-2017</a:t>
            </a:r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de l’Assurance Maladie </a:t>
            </a:r>
          </a:p>
          <a:p>
            <a:pPr algn="l"/>
            <a:r>
              <a:rPr lang="fr-FR" sz="2200" dirty="0">
                <a:solidFill>
                  <a:srgbClr val="4CA927"/>
                </a:solidFill>
                <a:latin typeface="Avenir LT Std 65 Medium" pitchFamily="34" charset="0"/>
              </a:rPr>
              <a:t>	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	Région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265090" y="6306616"/>
            <a:ext cx="6683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DRSM NE			CONFIDENTIEL CODIR		09/06/</a:t>
            </a:r>
            <a:r>
              <a:rPr lang="fr-FR" sz="1000" dirty="0"/>
              <a:t>2015</a:t>
            </a:r>
          </a:p>
          <a:p>
            <a:r>
              <a:rPr lang="fr-FR" sz="1000" dirty="0" smtClean="0"/>
              <a:t> CCX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51633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u contenu 11"/>
          <p:cNvSpPr>
            <a:spLocks noGrp="1"/>
          </p:cNvSpPr>
          <p:nvPr>
            <p:ph idx="1"/>
          </p:nvPr>
        </p:nvSpPr>
        <p:spPr>
          <a:xfrm>
            <a:off x="838200" y="1484784"/>
            <a:ext cx="7772400" cy="4611216"/>
          </a:xfrm>
        </p:spPr>
        <p:txBody>
          <a:bodyPr/>
          <a:lstStyle/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Donner du sens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Raisonner en terme d</a:t>
            </a:r>
            <a:r>
              <a:rPr lang="fr-FR" alt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’</a:t>
            </a: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enjeux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Permettre à chacun de situer sa contribution individuelle dans la performance collective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Décliner localement et en cohérence le projet régional</a:t>
            </a:r>
          </a:p>
          <a:p>
            <a:pPr eaLnBrk="1" hangingPunct="1">
              <a:spcBef>
                <a:spcPts val="1175"/>
              </a:spcBef>
              <a:buFont typeface="Wingdings" pitchFamily="2" charset="2"/>
              <a:buChar char="§"/>
            </a:pPr>
            <a:r>
              <a:rPr lang="fr-FR" sz="2800" b="1" dirty="0" smtClean="0">
                <a:solidFill>
                  <a:srgbClr val="515F7B"/>
                </a:solidFill>
                <a:ea typeface="ＭＳ Ｐゴシック" pitchFamily="34" charset="-128"/>
              </a:rPr>
              <a:t>Aider à la gestion des priorités</a:t>
            </a:r>
          </a:p>
          <a:p>
            <a:pPr eaLnBrk="1" hangingPunct="1">
              <a:buFont typeface="Wingdings" pitchFamily="2" charset="2"/>
              <a:buNone/>
            </a:pPr>
            <a:endParaRPr lang="fr-FR" sz="2400" dirty="0" smtClean="0">
              <a:ea typeface="ＭＳ Ｐゴシック" pitchFamily="34" charset="-128"/>
            </a:endParaRPr>
          </a:p>
          <a:p>
            <a:pPr eaLnBrk="1" hangingPunct="1">
              <a:spcBef>
                <a:spcPts val="1175"/>
              </a:spcBef>
              <a:buFont typeface="Wingdings" pitchFamily="2" charset="2"/>
              <a:buNone/>
            </a:pPr>
            <a:endParaRPr lang="fr-FR" sz="2400" b="1" dirty="0" smtClean="0">
              <a:ea typeface="ＭＳ Ｐゴシック" pitchFamily="34" charset="-128"/>
            </a:endParaRPr>
          </a:p>
        </p:txBody>
      </p:sp>
      <p:sp>
        <p:nvSpPr>
          <p:cNvPr id="410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2209800" y="6553200"/>
            <a:ext cx="4876800" cy="30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fld id="{8B5E8468-1203-4FCD-9D83-7F208B5C15F6}" type="slidenum">
              <a:rPr lang="en-US" sz="1000" b="0">
                <a:solidFill>
                  <a:srgbClr val="804000"/>
                </a:solidFill>
              </a:rPr>
              <a:pPr algn="ctr" eaLnBrk="1" hangingPunct="1"/>
              <a:t>2</a:t>
            </a:fld>
            <a:endParaRPr lang="en-US" sz="1000" b="0">
              <a:solidFill>
                <a:srgbClr val="804000"/>
              </a:solidFill>
            </a:endParaRPr>
          </a:p>
        </p:txBody>
      </p:sp>
      <p:sp>
        <p:nvSpPr>
          <p:cNvPr id="4101" name="Text Box 10"/>
          <p:cNvSpPr txBox="1">
            <a:spLocks noChangeArrowheads="1"/>
          </p:cNvSpPr>
          <p:nvPr/>
        </p:nvSpPr>
        <p:spPr bwMode="auto">
          <a:xfrm>
            <a:off x="231775" y="635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endParaRPr lang="fr-FR"/>
          </a:p>
        </p:txBody>
      </p:sp>
      <p:sp>
        <p:nvSpPr>
          <p:cNvPr id="4102" name="Text Box 12"/>
          <p:cNvSpPr txBox="1">
            <a:spLocks noChangeArrowheads="1"/>
          </p:cNvSpPr>
          <p:nvPr/>
        </p:nvSpPr>
        <p:spPr bwMode="auto">
          <a:xfrm>
            <a:off x="323850" y="260350"/>
            <a:ext cx="1223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fr-FR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247775" y="44450"/>
            <a:ext cx="8077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lang="fr-FR" b="1">
              <a:solidFill>
                <a:schemeClr val="tx2"/>
              </a:solidFill>
            </a:endParaRPr>
          </a:p>
        </p:txBody>
      </p:sp>
      <p:grpSp>
        <p:nvGrpSpPr>
          <p:cNvPr id="9" name="Groupe 8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Ellipse 10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1563544" y="305698"/>
            <a:ext cx="725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POURQUOI UN PROJET DE SERVICE ?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265090" y="6269250"/>
            <a:ext cx="6683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DRSM NE			CONFIDENTIEL CODIR		09/06/</a:t>
            </a:r>
            <a:r>
              <a:rPr lang="fr-FR" sz="1000" dirty="0"/>
              <a:t>2015</a:t>
            </a:r>
          </a:p>
          <a:p>
            <a:r>
              <a:rPr lang="fr-FR" sz="1000" dirty="0" smtClean="0"/>
              <a:t> CCX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75730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51520" y="3086459"/>
            <a:ext cx="9937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b="1" dirty="0">
                <a:solidFill>
                  <a:schemeClr val="bg1"/>
                </a:solidFill>
              </a:rPr>
              <a:t>AXE </a:t>
            </a:r>
            <a:r>
              <a:rPr lang="fr-FR" sz="5400" b="1" dirty="0" smtClean="0">
                <a:solidFill>
                  <a:schemeClr val="bg1"/>
                </a:solidFill>
              </a:rPr>
              <a:t>3: </a:t>
            </a:r>
            <a:r>
              <a:rPr lang="fr-FR" sz="5400" b="1" dirty="0">
                <a:solidFill>
                  <a:schemeClr val="bg1"/>
                </a:solidFill>
              </a:rPr>
              <a:t>NOS </a:t>
            </a:r>
            <a:r>
              <a:rPr lang="fr-FR" sz="5400" b="1" dirty="0" smtClean="0">
                <a:solidFill>
                  <a:schemeClr val="bg1"/>
                </a:solidFill>
              </a:rPr>
              <a:t>COLLABORATEURS</a:t>
            </a:r>
            <a:endParaRPr lang="fr-FR" sz="5400" b="1" dirty="0">
              <a:solidFill>
                <a:schemeClr val="bg1"/>
              </a:solidFill>
            </a:endParaRPr>
          </a:p>
        </p:txBody>
      </p:sp>
      <p:grpSp>
        <p:nvGrpSpPr>
          <p:cNvPr id="20" name="Groupe 19"/>
          <p:cNvGrpSpPr/>
          <p:nvPr/>
        </p:nvGrpSpPr>
        <p:grpSpPr>
          <a:xfrm>
            <a:off x="3419872" y="1052736"/>
            <a:ext cx="1944216" cy="1440160"/>
            <a:chOff x="1187624" y="1837515"/>
            <a:chExt cx="1912936" cy="1476786"/>
          </a:xfrm>
        </p:grpSpPr>
        <p:pic>
          <p:nvPicPr>
            <p:cNvPr id="21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Ellipse 21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76329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6808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987480" y="1844824"/>
            <a:ext cx="76889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Une expertise de haut niveau sur les procédures de contentieux ambulatoire et hospitalier.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Des résultats régionaux qualitatifs et quantitatifs valorisants.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Une aide importante apportée aux ELSM dans le cadre de leur production :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participation importante d’un MCCS et du MCA aux campagnes T2A,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gestion du contentieux ambulatoire de 2 ELSM par 1 MCCS,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gestion directe de plusieurs dossiers contentieux dans plusieurs  ELSM par le pharmacien conseil Chef de service.</a:t>
            </a:r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196752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268760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FORCES</a:t>
            </a:r>
            <a:endParaRPr lang="fr-FR" sz="2200" i="1" dirty="0"/>
          </a:p>
        </p:txBody>
      </p:sp>
      <p:sp>
        <p:nvSpPr>
          <p:cNvPr id="21" name="ZoneTexte 20"/>
          <p:cNvSpPr txBox="1"/>
          <p:nvPr/>
        </p:nvSpPr>
        <p:spPr>
          <a:xfrm>
            <a:off x="987977" y="4653136"/>
            <a:ext cx="76154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Des effectifs de PC contentieux insuffisants en ELSM pour assurer au mieux certains programmes nationaux (T2A) et une action contentieuse optimale dans le cadre d’un Volet </a:t>
            </a:r>
            <a:r>
              <a:rPr lang="fr-FR" sz="1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Loco-Régional</a:t>
            </a: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fr-FR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Des difficultés à mobiliser un nombre de PC suffisant pour la gestion des campagnes T2A au regard de leurs contraintes.</a:t>
            </a: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323528" y="4005064"/>
            <a:ext cx="8280401" cy="503238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707704" y="4005064"/>
            <a:ext cx="7969250" cy="427038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r>
              <a:rPr lang="fr-FR" sz="2200" b="1" dirty="0" smtClean="0"/>
              <a:t>NOS AXES D’AMELIORATION</a:t>
            </a:r>
            <a:endParaRPr lang="fr-FR" sz="2200" i="1" dirty="0"/>
          </a:p>
        </p:txBody>
      </p:sp>
      <p:sp>
        <p:nvSpPr>
          <p:cNvPr id="18" name="ZoneTexte 17"/>
          <p:cNvSpPr txBox="1"/>
          <p:nvPr/>
        </p:nvSpPr>
        <p:spPr>
          <a:xfrm>
            <a:off x="265090" y="6306616"/>
            <a:ext cx="6683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DRSM NE			CONFIDENTIEL CODIR		09/06/</a:t>
            </a:r>
            <a:r>
              <a:rPr lang="fr-FR" sz="1000" dirty="0"/>
              <a:t>2015</a:t>
            </a:r>
          </a:p>
          <a:p>
            <a:r>
              <a:rPr lang="fr-FR" sz="1000" dirty="0" smtClean="0"/>
              <a:t> CCX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5046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116616" y="2269563"/>
            <a:ext cx="4534272" cy="954416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rgbClr val="0070C0"/>
                </a:solidFill>
                <a:latin typeface="CoconOT-Regular" pitchFamily="50" charset="0"/>
              </a:rPr>
              <a:t>Projet de service</a:t>
            </a:r>
            <a:endParaRPr lang="fr-FR" dirty="0">
              <a:solidFill>
                <a:srgbClr val="0070C0"/>
              </a:solidFill>
              <a:latin typeface="CoconOT-Regular" pitchFamily="50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155956" y="116632"/>
            <a:ext cx="1103676" cy="852038"/>
            <a:chOff x="1187624" y="1837515"/>
            <a:chExt cx="1912936" cy="1476786"/>
          </a:xfrm>
        </p:grpSpPr>
        <p:pic>
          <p:nvPicPr>
            <p:cNvPr id="1026" name="Picture 2" descr="C:\Users\BERNOLE-06647\Desktop\logo_PE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7624" y="1837515"/>
              <a:ext cx="1912936" cy="14767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Ellipse 3"/>
            <p:cNvSpPr/>
            <p:nvPr/>
          </p:nvSpPr>
          <p:spPr>
            <a:xfrm>
              <a:off x="2051720" y="2564904"/>
              <a:ext cx="216024" cy="216024"/>
            </a:xfrm>
            <a:prstGeom prst="ellipse">
              <a:avLst/>
            </a:prstGeom>
            <a:solidFill>
              <a:srgbClr val="9A43A2"/>
            </a:solidFill>
            <a:ln>
              <a:solidFill>
                <a:srgbClr val="9A43A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0" name="Titre 1"/>
          <p:cNvSpPr txBox="1">
            <a:spLocks/>
          </p:cNvSpPr>
          <p:nvPr/>
        </p:nvSpPr>
        <p:spPr>
          <a:xfrm>
            <a:off x="10188624" y="3085047"/>
            <a:ext cx="4608512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200" dirty="0" smtClean="0">
                <a:solidFill>
                  <a:srgbClr val="E25B00"/>
                </a:solidFill>
                <a:latin typeface="Avenir LT Std 65 Medium" pitchFamily="34" charset="0"/>
              </a:rPr>
              <a:t>2014-2017  </a:t>
            </a:r>
            <a:r>
              <a:rPr lang="fr-FR" sz="1100" dirty="0" smtClean="0">
                <a:solidFill>
                  <a:srgbClr val="E25B00"/>
                </a:solidFill>
                <a:latin typeface="Avenir LT Std 65 Medium" pitchFamily="34" charset="0"/>
              </a:rPr>
              <a:t> </a:t>
            </a:r>
            <a:r>
              <a:rPr lang="fr-FR" sz="2200" dirty="0" smtClean="0">
                <a:solidFill>
                  <a:srgbClr val="4CA927"/>
                </a:solidFill>
                <a:latin typeface="Avenir LT Std 65 Medium" pitchFamily="34" charset="0"/>
              </a:rPr>
              <a:t>Service médical Nord-Est</a:t>
            </a:r>
            <a:endParaRPr lang="fr-FR" sz="2200" dirty="0">
              <a:solidFill>
                <a:srgbClr val="4CA927"/>
              </a:solidFill>
              <a:latin typeface="Avenir LT Std 65 Medium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 flipV="1">
            <a:off x="11551752" y="3278211"/>
            <a:ext cx="45720" cy="45720"/>
          </a:xfrm>
          <a:prstGeom prst="ellipse">
            <a:avLst/>
          </a:prstGeom>
          <a:solidFill>
            <a:srgbClr val="9A43A2"/>
          </a:solidFill>
          <a:ln>
            <a:solidFill>
              <a:srgbClr val="9A43A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7" name="Picture 13" descr="Vag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55938" y="110494763"/>
            <a:ext cx="11911012" cy="319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9" name="Picture 15" descr="Vagu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40355" flipV="1">
            <a:off x="8006260" y="4015346"/>
            <a:ext cx="8197404" cy="2199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59632" y="0"/>
            <a:ext cx="7884368" cy="980728"/>
          </a:xfrm>
          <a:prstGeom prst="rect">
            <a:avLst/>
          </a:prstGeom>
          <a:solidFill>
            <a:srgbClr val="4CA927"/>
          </a:solidFill>
          <a:ln>
            <a:solidFill>
              <a:srgbClr val="4CA92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563544" y="305698"/>
            <a:ext cx="63928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dirty="0" smtClean="0">
                <a:solidFill>
                  <a:schemeClr val="bg1"/>
                </a:solidFill>
              </a:rPr>
              <a:t>AXE 3 : NOS COLLABORATEURS</a:t>
            </a:r>
            <a:endParaRPr lang="fr-FR" sz="3000" b="1" dirty="0">
              <a:solidFill>
                <a:schemeClr val="bg1"/>
              </a:solidFill>
            </a:endParaRPr>
          </a:p>
        </p:txBody>
      </p:sp>
      <p:pic>
        <p:nvPicPr>
          <p:cNvPr id="25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02" y="2154922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ZoneTexte 25"/>
          <p:cNvSpPr txBox="1"/>
          <p:nvPr/>
        </p:nvSpPr>
        <p:spPr>
          <a:xfrm>
            <a:off x="987480" y="2204864"/>
            <a:ext cx="75449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fr-FR" sz="2400" b="1" dirty="0" smtClean="0"/>
              <a:t>OBJECTIF OPERATIONNEL 1 : </a:t>
            </a:r>
            <a:r>
              <a:rPr lang="fr-FR" sz="1600" dirty="0">
                <a:latin typeface="Arial" charset="0"/>
                <a:cs typeface="Arial" charset="0"/>
              </a:rPr>
              <a:t>Outre les actions déjà en cours (</a:t>
            </a:r>
            <a:r>
              <a:rPr lang="fr-FR" sz="1600" dirty="0" err="1">
                <a:latin typeface="Arial" charset="0"/>
                <a:cs typeface="Arial" charset="0"/>
              </a:rPr>
              <a:t>copilotage</a:t>
            </a:r>
            <a:r>
              <a:rPr lang="fr-FR" sz="1600" dirty="0">
                <a:latin typeface="Arial" charset="0"/>
                <a:cs typeface="Arial" charset="0"/>
              </a:rPr>
              <a:t> groupe DCGDR fraudes, présidence UCR T2A, coordination des campagnes régionales T2A, tableaux de bord), renforcer la </a:t>
            </a:r>
            <a:r>
              <a:rPr lang="fr-FR" sz="1600" dirty="0" smtClean="0">
                <a:latin typeface="Arial" charset="0"/>
                <a:cs typeface="Arial" charset="0"/>
              </a:rPr>
              <a:t>rationalisation </a:t>
            </a:r>
            <a:r>
              <a:rPr lang="fr-FR" sz="1600" dirty="0">
                <a:latin typeface="Arial" charset="0"/>
                <a:cs typeface="Arial" charset="0"/>
              </a:rPr>
              <a:t>de ce pilotage dans le cadre d’une refonte </a:t>
            </a:r>
            <a:r>
              <a:rPr lang="fr-FR" sz="1600" dirty="0" smtClean="0">
                <a:latin typeface="Arial" charset="0"/>
                <a:cs typeface="Arial" charset="0"/>
              </a:rPr>
              <a:t>de l’organisation du </a:t>
            </a:r>
            <a:r>
              <a:rPr lang="fr-FR" sz="1600" dirty="0">
                <a:latin typeface="Arial" charset="0"/>
                <a:cs typeface="Arial" charset="0"/>
              </a:rPr>
              <a:t>pôle contentieux régional</a:t>
            </a:r>
          </a:p>
          <a:p>
            <a:r>
              <a:rPr lang="fr-FR" sz="2400" b="1" dirty="0" smtClean="0"/>
              <a:t> </a:t>
            </a:r>
            <a:endParaRPr lang="fr-FR" sz="2400" b="1" dirty="0"/>
          </a:p>
        </p:txBody>
      </p:sp>
      <p:sp>
        <p:nvSpPr>
          <p:cNvPr id="27" name="AutoShape 24"/>
          <p:cNvSpPr>
            <a:spLocks noChangeArrowheads="1"/>
          </p:cNvSpPr>
          <p:nvPr/>
        </p:nvSpPr>
        <p:spPr bwMode="auto">
          <a:xfrm>
            <a:off x="323030" y="1340768"/>
            <a:ext cx="8280401" cy="741154"/>
          </a:xfrm>
          <a:prstGeom prst="roundRect">
            <a:avLst>
              <a:gd name="adj" fmla="val 49236"/>
            </a:avLst>
          </a:prstGeom>
          <a:gradFill flip="none" rotWithShape="1">
            <a:gsLst>
              <a:gs pos="17919">
                <a:schemeClr val="accent3">
                  <a:lumMod val="75000"/>
                </a:schemeClr>
              </a:gs>
              <a:gs pos="10000">
                <a:schemeClr val="accent3">
                  <a:lumMod val="40000"/>
                  <a:lumOff val="60000"/>
                </a:schemeClr>
              </a:gs>
              <a:gs pos="0">
                <a:schemeClr val="accent3">
                  <a:lumMod val="20000"/>
                  <a:lumOff val="80000"/>
                </a:schemeClr>
              </a:gs>
              <a:gs pos="29000">
                <a:srgbClr val="99BA56"/>
              </a:gs>
              <a:gs pos="17000">
                <a:schemeClr val="accent3">
                  <a:lumMod val="60000"/>
                  <a:lumOff val="40000"/>
                </a:schemeClr>
              </a:gs>
              <a:gs pos="7000">
                <a:schemeClr val="accent3">
                  <a:lumMod val="40000"/>
                  <a:lumOff val="60000"/>
                </a:schemeClr>
              </a:gs>
              <a:gs pos="21000">
                <a:schemeClr val="accent3">
                  <a:lumMod val="60000"/>
                  <a:lumOff val="40000"/>
                </a:schemeClr>
              </a:gs>
            </a:gsLst>
            <a:lin ang="5400000" scaled="1"/>
            <a:tileRect/>
          </a:gradFill>
          <a:ln w="25400">
            <a:solidFill>
              <a:srgbClr val="FFCC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8" name="Text Box 25"/>
          <p:cNvSpPr txBox="1">
            <a:spLocks noChangeArrowheads="1"/>
          </p:cNvSpPr>
          <p:nvPr/>
        </p:nvSpPr>
        <p:spPr bwMode="auto">
          <a:xfrm>
            <a:off x="707206" y="1394192"/>
            <a:ext cx="7969250" cy="738664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marL="266700" indent="-266700" algn="just"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fr-FR" sz="2200" b="1" dirty="0" smtClean="0"/>
              <a:t>OBJECTIF STRATEGIQUE : </a:t>
            </a:r>
            <a:r>
              <a:rPr lang="fr-FR" sz="2000" b="1" dirty="0">
                <a:latin typeface="Arial" charset="0"/>
                <a:cs typeface="Arial" charset="0"/>
              </a:rPr>
              <a:t>Optimiser le pilotage du contrôle contentieux et de la lutte contre la fraude</a:t>
            </a:r>
          </a:p>
        </p:txBody>
      </p:sp>
      <p:pic>
        <p:nvPicPr>
          <p:cNvPr id="20" name="Picture 2" descr="C:\Users\BERNOLE-06647\Desktop\fotolia_64967348.jpg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358" y="3501008"/>
            <a:ext cx="316506" cy="4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ZoneTexte 20"/>
          <p:cNvSpPr txBox="1"/>
          <p:nvPr/>
        </p:nvSpPr>
        <p:spPr>
          <a:xfrm>
            <a:off x="1005736" y="3429000"/>
            <a:ext cx="7310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fr-FR" sz="2400" b="1" dirty="0" smtClean="0"/>
              <a:t>OBJECTIF OPERATIONNEL 2 : </a:t>
            </a:r>
            <a:r>
              <a:rPr lang="fr-FR" sz="1600" dirty="0">
                <a:latin typeface="Arial" charset="0"/>
                <a:cs typeface="Arial" charset="0"/>
              </a:rPr>
              <a:t>Intégrer davantage la juriste du service sur la gestion technique des </a:t>
            </a:r>
            <a:r>
              <a:rPr lang="fr-FR" sz="1600" dirty="0" smtClean="0">
                <a:latin typeface="Arial" charset="0"/>
                <a:cs typeface="Arial" charset="0"/>
              </a:rPr>
              <a:t>dossiers</a:t>
            </a:r>
            <a:endParaRPr lang="fr-FR" sz="2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987480" y="4221088"/>
            <a:ext cx="6968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PLAN D’ACTION : </a:t>
            </a:r>
          </a:p>
          <a:p>
            <a:r>
              <a:rPr lang="fr-FR" b="1" dirty="0"/>
              <a:t>	</a:t>
            </a:r>
            <a:r>
              <a:rPr lang="fr-FR" b="1" dirty="0" smtClean="0"/>
              <a:t>- Dimensionnement du pôle (PA/PC)</a:t>
            </a:r>
          </a:p>
          <a:p>
            <a:r>
              <a:rPr lang="fr-FR" b="1" dirty="0"/>
              <a:t>	</a:t>
            </a:r>
            <a:r>
              <a:rPr lang="fr-FR" b="1" dirty="0" smtClean="0"/>
              <a:t>- Détermination de la part de l’activité CCX retenue pour les 	PC et les PA, et de la participation obligatoire ou non aux 2 	activités ambulatoire et T2A pour les médecins-conseils </a:t>
            </a:r>
            <a:r>
              <a:rPr lang="fr-FR" b="1" dirty="0" smtClean="0"/>
              <a:t>CCX</a:t>
            </a:r>
          </a:p>
          <a:p>
            <a:r>
              <a:rPr lang="fr-FR" b="1" dirty="0"/>
              <a:t>	</a:t>
            </a:r>
            <a:r>
              <a:rPr lang="fr-FR" b="1" dirty="0" smtClean="0"/>
              <a:t>- Rédaction d’un mode opératoire sur les procédures CCX</a:t>
            </a:r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265090" y="6306616"/>
            <a:ext cx="66831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DRSM NE			CONFIDENTIEL CODIR		09/06/</a:t>
            </a:r>
            <a:r>
              <a:rPr lang="fr-FR" sz="1000" dirty="0"/>
              <a:t>2015</a:t>
            </a:r>
          </a:p>
          <a:p>
            <a:r>
              <a:rPr lang="fr-FR" sz="1000" dirty="0" smtClean="0"/>
              <a:t> CCX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311987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310</Words>
  <Application>Microsoft Office PowerPoint</Application>
  <PresentationFormat>Affichage à l'écran (4:3)</PresentationFormat>
  <Paragraphs>46</Paragraphs>
  <Slides>5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Projet de service du pôle CCX</vt:lpstr>
      <vt:lpstr>Présentation PowerPoint</vt:lpstr>
      <vt:lpstr>Projet de service</vt:lpstr>
      <vt:lpstr>Projet de service</vt:lpstr>
      <vt:lpstr>Projet de service</vt:lpstr>
    </vt:vector>
  </TitlesOfParts>
  <Company>CNAMTS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service</dc:title>
  <dc:creator>BERNOLE Helene</dc:creator>
  <cp:lastModifiedBy>HEMARD-06654</cp:lastModifiedBy>
  <cp:revision>33</cp:revision>
  <cp:lastPrinted>2015-06-04T14:16:05Z</cp:lastPrinted>
  <dcterms:created xsi:type="dcterms:W3CDTF">2014-09-18T07:50:36Z</dcterms:created>
  <dcterms:modified xsi:type="dcterms:W3CDTF">2015-06-08T13:58:28Z</dcterms:modified>
</cp:coreProperties>
</file>