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61" r:id="rId4"/>
    <p:sldId id="262" r:id="rId5"/>
    <p:sldId id="265" r:id="rId6"/>
    <p:sldId id="274" r:id="rId7"/>
    <p:sldId id="263" r:id="rId8"/>
    <p:sldId id="275" r:id="rId9"/>
    <p:sldId id="267" r:id="rId10"/>
    <p:sldId id="258" r:id="rId11"/>
    <p:sldId id="268" r:id="rId12"/>
    <p:sldId id="270" r:id="rId13"/>
    <p:sldId id="271" r:id="rId14"/>
    <p:sldId id="259" r:id="rId15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018" autoAdjust="0"/>
  </p:normalViewPr>
  <p:slideViewPr>
    <p:cSldViewPr>
      <p:cViewPr>
        <p:scale>
          <a:sx n="118" d="100"/>
          <a:sy n="118" d="100"/>
        </p:scale>
        <p:origin x="-7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992832" y="-861198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62064" y="2098699"/>
            <a:ext cx="6019127" cy="1215601"/>
          </a:xfrm>
        </p:spPr>
        <p:txBody>
          <a:bodyPr>
            <a:noAutofit/>
          </a:bodyPr>
          <a:lstStyle/>
          <a:p>
            <a:pPr algn="l"/>
            <a:r>
              <a:rPr lang="fr-FR" sz="3600" dirty="0" smtClean="0">
                <a:solidFill>
                  <a:srgbClr val="0070C0"/>
                </a:solidFill>
                <a:latin typeface="CoconOT-Regular" pitchFamily="50" charset="0"/>
              </a:rPr>
              <a:t>Projet du service RPS/Services en santé</a:t>
            </a:r>
            <a:endParaRPr lang="fr-FR" sz="3600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1043608" y="4005064"/>
            <a:ext cx="7837583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 smtClean="0">
                <a:solidFill>
                  <a:srgbClr val="F3692B"/>
                </a:solidFill>
                <a:latin typeface="CoconOT-Regular"/>
              </a:rPr>
              <a:t>2014-2017</a:t>
            </a:r>
            <a:r>
              <a:rPr lang="fr-FR" sz="3600" dirty="0" smtClean="0">
                <a:solidFill>
                  <a:srgbClr val="E25B00"/>
                </a:solidFill>
                <a:latin typeface="CoconOT-Regular"/>
              </a:rPr>
              <a:t> </a:t>
            </a:r>
            <a:r>
              <a:rPr lang="fr-FR" sz="2800" dirty="0" smtClean="0">
                <a:solidFill>
                  <a:srgbClr val="4CA927"/>
                </a:solidFill>
                <a:latin typeface="CoconOT-Regular"/>
              </a:rPr>
              <a:t>Service médical de l’Assurance Maladie Région Nord-Est</a:t>
            </a:r>
            <a:endParaRPr lang="fr-FR" sz="2800" dirty="0">
              <a:solidFill>
                <a:srgbClr val="4CA927"/>
              </a:solidFill>
              <a:latin typeface="CoconOT-Regular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0" y="6597352"/>
            <a:ext cx="57241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DRSM-NE/RPS/GG/CD/TP/CD/SM</a:t>
            </a:r>
            <a:endParaRPr lang="fr-FR" sz="900" dirty="0"/>
          </a:p>
        </p:txBody>
      </p:sp>
      <p:sp>
        <p:nvSpPr>
          <p:cNvPr id="7" name="ZoneTexte 6"/>
          <p:cNvSpPr txBox="1"/>
          <p:nvPr/>
        </p:nvSpPr>
        <p:spPr>
          <a:xfrm>
            <a:off x="8567936" y="6600455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95" y="194743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07448" y="1947435"/>
            <a:ext cx="7977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Réactivité et implication forte vis-à-vis de nos partenaires</a:t>
            </a:r>
          </a:p>
          <a:p>
            <a:endParaRPr lang="fr-FR" sz="2400" b="1" dirty="0"/>
          </a:p>
          <a:p>
            <a:r>
              <a:rPr lang="fr-FR" sz="2400" b="1" dirty="0" smtClean="0"/>
              <a:t>Expertise, professionnalisation et complémentarité du pôle</a:t>
            </a:r>
          </a:p>
          <a:p>
            <a:r>
              <a:rPr lang="fr-FR" sz="2400" b="1" dirty="0"/>
              <a:t>r</a:t>
            </a:r>
            <a:r>
              <a:rPr lang="fr-FR" sz="2400" b="1" dirty="0" smtClean="0"/>
              <a:t>econnues en région 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251520" y="1198562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86048" y="1259814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77" y="446876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885853" y="4437112"/>
            <a:ext cx="71256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Améliorer nos savoirs faire afin d’accroître notre reconnaissance par nos partenaires</a:t>
            </a:r>
          </a:p>
          <a:p>
            <a:endParaRPr lang="fr-FR" sz="2400" b="1" dirty="0"/>
          </a:p>
          <a:p>
            <a:r>
              <a:rPr lang="fr-FR" sz="2400" b="1" dirty="0" smtClean="0"/>
              <a:t>Impulser une harmonisation des méthodes de travail auprès de nos différentes DCGDR et ARS</a:t>
            </a:r>
            <a:endParaRPr lang="fr-FR" sz="2400" b="1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251519" y="3717032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535927" y="3793232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2" y="273226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65" y="558924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388424" y="6484694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4648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 - ARS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8437" y="2924944"/>
            <a:ext cx="83150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:</a:t>
            </a:r>
            <a:r>
              <a:rPr lang="fr-FR" sz="2400" dirty="0" smtClean="0"/>
              <a:t> </a:t>
            </a:r>
            <a:r>
              <a:rPr lang="fr-FR" sz="2400" i="1" dirty="0" smtClean="0"/>
              <a:t>améliorer l’efficience du partenariat du pôle RPS avec les </a:t>
            </a:r>
            <a:r>
              <a:rPr lang="fr-FR" sz="2400" i="1" dirty="0" smtClean="0"/>
              <a:t>ARS en particulier dans le cadre </a:t>
            </a:r>
            <a:r>
              <a:rPr lang="fr-FR" sz="2400" i="1" smtClean="0"/>
              <a:t>des blocs ONDAM-ARS</a:t>
            </a:r>
            <a:endParaRPr lang="fr-FR" sz="2400" i="1" dirty="0" smtClean="0"/>
          </a:p>
          <a:p>
            <a:endParaRPr lang="fr-FR" sz="2400" i="1" dirty="0" smtClean="0"/>
          </a:p>
          <a:p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39152" y="1628800"/>
            <a:ext cx="8280401" cy="769441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85355" y="162880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: </a:t>
            </a:r>
            <a:r>
              <a:rPr lang="fr-FR" sz="2200" b="1" i="1" dirty="0" smtClean="0"/>
              <a:t>développer des relations équilibrées avec les deux ARS</a:t>
            </a:r>
            <a:endParaRPr lang="fr-FR" sz="2200" i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91" y="292494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388424" y="6309320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LES 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8460432" y="6525344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5449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LES COLLABORATEURS 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33805" y="1198562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54500" y="1306512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333806" y="4293096"/>
            <a:ext cx="84146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/>
              <a:t>Améliorer la communication entre les acteurs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/>
              <a:t>Optimiser la gestion des boites mails pour diminuer les redondances d’information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/>
              <a:t>Multiplicité des acteurs et des activités créant un inconfort et une certaine instabilité dans l’organisation du travail</a:t>
            </a:r>
            <a:endParaRPr lang="fr-FR" sz="2400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43349" y="3448382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489380" y="3524582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333805" y="1916832"/>
            <a:ext cx="863068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Esprit fédérateur et opérationnel des différentes branches qui composent le pôle (médecins, pharmaciens, dentistes)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Capitalisation par le partage d’expériences des collaborateurs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Equipe volontaire et motivée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49" y="194402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49" y="267756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49" y="301394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49" y="429309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27" y="470501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12" y="5506199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8423527" y="6381328"/>
            <a:ext cx="649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472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LES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65" y="279802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34427" y="2809287"/>
            <a:ext cx="7585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: </a:t>
            </a:r>
            <a:r>
              <a:rPr lang="fr-FR" sz="2400" i="1" dirty="0" smtClean="0"/>
              <a:t>Poursuivre l’évolution et l’organisation prévue du pool 3 afin de répondre aux nouvelles missions.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276240" y="1578858"/>
            <a:ext cx="8280401" cy="864096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r-FR" b="1" dirty="0" smtClean="0"/>
              <a:t>OBJECTIF STRATEGIQUE : </a:t>
            </a:r>
            <a:r>
              <a:rPr lang="fr-FR" b="1" i="1" dirty="0" smtClean="0"/>
              <a:t>Adapter les métiers et les parcours</a:t>
            </a:r>
          </a:p>
          <a:p>
            <a:r>
              <a:rPr lang="fr-FR" b="1" i="1" dirty="0" smtClean="0"/>
              <a:t> professionnels à l’évolution de notre cœur de métier et de nos</a:t>
            </a:r>
          </a:p>
          <a:p>
            <a:r>
              <a:rPr lang="fr-FR" b="1" i="1" dirty="0" smtClean="0"/>
              <a:t> nouvelles missions</a:t>
            </a:r>
            <a:endParaRPr lang="fr-FR" b="1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8556641" y="6525344"/>
            <a:ext cx="4798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Donner 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sz="800" dirty="0" smtClean="0">
              <a:solidFill>
                <a:srgbClr val="666666"/>
              </a:solidFill>
            </a:endParaRP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76456" y="6553200"/>
            <a:ext cx="467544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/>
              <a:pPr algn="ctr" eaLnBrk="1" hangingPunct="1"/>
              <a:t>2</a:t>
            </a:fld>
            <a:endParaRPr lang="en-US" sz="1000" b="0" dirty="0"/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592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 QUELLES FINALITES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1298084"/>
            <a:ext cx="783299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Donner aux ELSM, l’assistance nécessaire à la réalisation de leurs missions de production dans le cadre des objectifs fixés par la COG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800" b="1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Partager notre expertise médico-administrative avec nos partenaires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800" b="1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800" b="1" dirty="0" smtClean="0">
                <a:solidFill>
                  <a:schemeClr val="tx2"/>
                </a:solidFill>
                <a:ea typeface="ＭＳ Ｐゴシック" pitchFamily="34" charset="-128"/>
              </a:rPr>
              <a:t>Assurer le  passage d’une logique d’efficacité à celle d’efficience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>
              <a:solidFill>
                <a:srgbClr val="515F7B"/>
              </a:solidFill>
              <a:ea typeface="ＭＳ Ｐゴシック" pitchFamily="34" charset="-12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884368" y="6525344"/>
            <a:ext cx="12596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8460432" y="6597352"/>
            <a:ext cx="683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79136" y="2420888"/>
            <a:ext cx="8113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Implication forte du réseau dans les programmes de travail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Dynamique importante du pôle dans la production et la coordination du réseau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Pôle volontaire et motivé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3165068"/>
            <a:ext cx="368540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422108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8603430" y="6546249"/>
            <a:ext cx="5405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268760"/>
            <a:ext cx="8280401" cy="468139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r-FR" sz="2200" b="1" dirty="0"/>
              <a:t>NOS AXES D’AMELIORATION</a:t>
            </a:r>
            <a:endParaRPr lang="fr-FR" sz="2200" i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467544" y="1999399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Difficultés dans le respect de certains délais du fait d’une insuffisance de visibilité sur le planning des programmes de travail nationaux</a:t>
            </a:r>
          </a:p>
          <a:p>
            <a:endParaRPr lang="fr-FR" sz="24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Champ d’activité du pôle couvrant insuffisamment l’ensemble des professions médicales et paramédicales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Trop peu d’évaluation des programmes mis en œuvre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b="1" dirty="0" smtClean="0"/>
              <a:t>Savoir se rendre incontournable auprès de nos partenaires en établissements de santé</a:t>
            </a:r>
            <a:endParaRPr lang="fr-FR" sz="2400" b="1" dirty="0"/>
          </a:p>
        </p:txBody>
      </p:sp>
      <p:pic>
        <p:nvPicPr>
          <p:cNvPr id="1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61" y="1997487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52" y="351709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61" y="458112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30" y="530120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603431" y="6525344"/>
            <a:ext cx="5405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04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41" y="3139231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472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 - ASSURES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85355" y="2420888"/>
            <a:ext cx="757507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200" b="1" dirty="0" smtClean="0"/>
          </a:p>
          <a:p>
            <a:endParaRPr lang="fr-FR" sz="2200" b="1" dirty="0"/>
          </a:p>
          <a:p>
            <a:r>
              <a:rPr lang="fr-FR" sz="2200" b="1" dirty="0" smtClean="0"/>
              <a:t>OBJECTIF OPERATIONNEL : </a:t>
            </a:r>
            <a:r>
              <a:rPr lang="fr-FR" sz="2400" i="1" dirty="0" smtClean="0"/>
              <a:t>organiser avec les établissements</a:t>
            </a:r>
          </a:p>
          <a:p>
            <a:r>
              <a:rPr lang="fr-FR" sz="2400" i="1" dirty="0" smtClean="0"/>
              <a:t>un réseau régional professionnalisé</a:t>
            </a:r>
            <a:endParaRPr lang="fr-FR" sz="2400" i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29" y="1556792"/>
            <a:ext cx="8280401" cy="79208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sz="2200" b="1" dirty="0" smtClean="0"/>
          </a:p>
          <a:p>
            <a:r>
              <a:rPr lang="fr-FR" sz="2200" b="1" dirty="0" smtClean="0"/>
              <a:t>OBJECTIF STRATEGIQUE : </a:t>
            </a:r>
            <a:r>
              <a:rPr lang="fr-FR" sz="2200" b="1" i="1" dirty="0" smtClean="0"/>
              <a:t>Déployer au service des assurés,</a:t>
            </a:r>
          </a:p>
          <a:p>
            <a:r>
              <a:rPr lang="fr-FR" sz="2200" b="1" i="1" dirty="0" smtClean="0"/>
              <a:t> le dispositif PRADO dans les établissements concernés</a:t>
            </a:r>
          </a:p>
          <a:p>
            <a:endParaRPr lang="fr-FR" b="1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8388424" y="6525344"/>
            <a:ext cx="755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22" y="276495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63544" y="44622"/>
            <a:ext cx="7328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 - PROFESSIONNELS DE</a:t>
            </a:r>
          </a:p>
          <a:p>
            <a:r>
              <a:rPr lang="fr-FR" sz="3000" b="1" dirty="0" smtClean="0">
                <a:solidFill>
                  <a:schemeClr val="bg1"/>
                </a:solidFill>
              </a:rPr>
              <a:t>SANTE /ETABLISSEMENTS DE SANTE 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53329" y="2420888"/>
            <a:ext cx="790710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200" b="1" dirty="0" smtClean="0"/>
          </a:p>
          <a:p>
            <a:r>
              <a:rPr lang="fr-FR" sz="2200" b="1" dirty="0" smtClean="0"/>
              <a:t>OBJECTIF OPERATIONNEL 1 : </a:t>
            </a:r>
            <a:r>
              <a:rPr lang="fr-FR" sz="2400" i="1" dirty="0" smtClean="0"/>
              <a:t>optimiser nos circuits régionaux d’information et de coordination au service du réseau</a:t>
            </a:r>
          </a:p>
          <a:p>
            <a:endParaRPr lang="fr-FR" sz="2400" i="1" dirty="0"/>
          </a:p>
          <a:p>
            <a:r>
              <a:rPr lang="fr-FR" sz="2200" b="1" dirty="0"/>
              <a:t>OBJECTIF OPERATIONNEL </a:t>
            </a:r>
            <a:r>
              <a:rPr lang="fr-FR" sz="2200" b="1" dirty="0" smtClean="0"/>
              <a:t>2 </a:t>
            </a:r>
            <a:r>
              <a:rPr lang="fr-FR" sz="2200" b="1" dirty="0"/>
              <a:t>: </a:t>
            </a:r>
            <a:r>
              <a:rPr lang="fr-FR" sz="2400" i="1" dirty="0" smtClean="0"/>
              <a:t>appuyer les réseaux locaux par une présence régionale accrue</a:t>
            </a: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29" y="1556792"/>
            <a:ext cx="8280401" cy="79208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sz="2200" b="1" dirty="0" smtClean="0"/>
          </a:p>
          <a:p>
            <a:r>
              <a:rPr lang="fr-FR" sz="2200" b="1" dirty="0" smtClean="0"/>
              <a:t>OBJECTIF STRATEGIQUE : </a:t>
            </a:r>
            <a:r>
              <a:rPr lang="fr-FR" sz="2200" b="1" i="1" dirty="0" smtClean="0"/>
              <a:t>Améliorer le professionnalisme du réseau,</a:t>
            </a:r>
          </a:p>
          <a:p>
            <a:r>
              <a:rPr lang="fr-FR" sz="2200" b="1" i="1" dirty="0" smtClean="0"/>
              <a:t> auprès des professionnels de santé et des établissements.</a:t>
            </a:r>
          </a:p>
          <a:p>
            <a:endParaRPr lang="fr-FR" b="1" i="1" dirty="0"/>
          </a:p>
        </p:txBody>
      </p:sp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23" y="386104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603430" y="6525344"/>
            <a:ext cx="5405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79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8282950" y="6484694"/>
            <a:ext cx="8275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612</Words>
  <Application>Microsoft Office PowerPoint</Application>
  <PresentationFormat>Affichage à l'écran (4:3)</PresentationFormat>
  <Paragraphs>117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Projet du service RPS/Services en santé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HAUSSER Dominique</cp:lastModifiedBy>
  <cp:revision>57</cp:revision>
  <cp:lastPrinted>2015-03-09T13:48:49Z</cp:lastPrinted>
  <dcterms:created xsi:type="dcterms:W3CDTF">2014-09-18T07:50:36Z</dcterms:created>
  <dcterms:modified xsi:type="dcterms:W3CDTF">2015-06-08T14:08:36Z</dcterms:modified>
</cp:coreProperties>
</file>