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6" r:id="rId3"/>
    <p:sldId id="261" r:id="rId4"/>
    <p:sldId id="262" r:id="rId5"/>
    <p:sldId id="265" r:id="rId6"/>
    <p:sldId id="263" r:id="rId7"/>
    <p:sldId id="267" r:id="rId8"/>
    <p:sldId id="258" r:id="rId9"/>
    <p:sldId id="275" r:id="rId10"/>
    <p:sldId id="268" r:id="rId11"/>
    <p:sldId id="269" r:id="rId12"/>
    <p:sldId id="276" r:id="rId13"/>
    <p:sldId id="270" r:id="rId14"/>
    <p:sldId id="271" r:id="rId15"/>
    <p:sldId id="277" r:id="rId16"/>
    <p:sldId id="259" r:id="rId17"/>
    <p:sldId id="272" r:id="rId18"/>
    <p:sldId id="278" r:id="rId19"/>
    <p:sldId id="279" r:id="rId20"/>
    <p:sldId id="280" r:id="rId21"/>
    <p:sldId id="273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5F7B"/>
    <a:srgbClr val="99BA56"/>
    <a:srgbClr val="4CA927"/>
    <a:srgbClr val="0B75C7"/>
    <a:srgbClr val="9A43A2"/>
    <a:srgbClr val="F3692B"/>
    <a:srgbClr val="E2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73" autoAdjust="0"/>
  </p:normalViewPr>
  <p:slideViewPr>
    <p:cSldViewPr>
      <p:cViewPr>
        <p:scale>
          <a:sx n="118" d="100"/>
          <a:sy n="118" d="100"/>
        </p:scale>
        <p:origin x="-798" y="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27A6F-AFDA-4872-9FE2-5B99D3FA26B3}" type="datetimeFigureOut">
              <a:rPr lang="fr-FR" smtClean="0"/>
              <a:t>01/03/2016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86D1D-6835-4148-8DA5-45A2B7AA1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37A29-4FF3-484A-A55B-244D0A06F97F}" type="datetime1">
              <a:rPr lang="fr-FR" smtClean="0"/>
              <a:t>01/03/2016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96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E744-12F4-4030-8F63-167B9A468B1F}" type="datetime1">
              <a:rPr lang="fr-FR" smtClean="0"/>
              <a:t>01/03/2016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E44-7FD8-4F12-91AF-07A459E45857}" type="datetime1">
              <a:rPr lang="fr-FR" smtClean="0"/>
              <a:t>01/03/2016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66E2-0D3C-4619-9B05-3A0182C5CCDD}" type="datetime1">
              <a:rPr lang="fr-FR" smtClean="0"/>
              <a:t>01/03/2016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21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9D8A-0C6F-40C9-8149-460D2FA4CF6D}" type="datetime1">
              <a:rPr lang="fr-FR" smtClean="0"/>
              <a:t>01/03/2016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DF02-9CEE-443B-A8DE-9174A446EAA8}" type="datetime1">
              <a:rPr lang="fr-FR" smtClean="0"/>
              <a:t>01/03/2016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501AC-D5F9-4821-BD4B-6E9E4BF432AE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F74B-17D7-4AAD-B7DF-405AC7B668CF}" type="datetime1">
              <a:rPr lang="fr-FR" smtClean="0"/>
              <a:t>01/03/2016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3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B77E-9372-4629-9B56-F9431CB352AF}" type="datetime1">
              <a:rPr lang="fr-FR" smtClean="0"/>
              <a:t>01/03/2016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8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633-94D8-4439-BC12-38FE977181FD}" type="datetime1">
              <a:rPr lang="fr-FR" smtClean="0"/>
              <a:t>01/03/2016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20B-42D7-418C-B6D3-35366EF6C4F0}" type="datetime1">
              <a:rPr lang="fr-FR" smtClean="0"/>
              <a:t>01/03/2016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19AEC-98B9-4CD4-ACFC-D3D61372DF7E}" type="datetime1">
              <a:rPr lang="fr-FR" smtClean="0"/>
              <a:t>01/03/2016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2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37515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7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-1035857" y="-1005214"/>
            <a:ext cx="13713960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1837515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 des fonctions support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051720" y="2564904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4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987824" y="4255424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	Région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1025-1F91-4B4A-BD34-AA6D98A31ED8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633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27" y="292299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108596" y="2908432"/>
            <a:ext cx="71358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OBJECTIF OPERATIONNEL 1 : Transférer la gestion de la paie à la DRSM PACAC. 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484784"/>
            <a:ext cx="8280401" cy="1232079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16818" y="1516534"/>
            <a:ext cx="746519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/>
              <a:t>OBJECTIF STRATEGIQUE 1 : </a:t>
            </a:r>
            <a:r>
              <a:rPr lang="fr-FR" sz="2400" b="1" dirty="0"/>
              <a:t>Développer les processus de mutualisation avec d’autres organismes de la branche ou d’autres DRSM.</a:t>
            </a:r>
            <a:endParaRPr lang="fr-FR" sz="2400" b="1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26" y="389817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145732" y="3892405"/>
            <a:ext cx="70266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OBJECTIF OPERATIONNEL 2 : Développer la </a:t>
            </a:r>
            <a:r>
              <a:rPr lang="fr-FR" sz="2400" b="1" smtClean="0">
                <a:solidFill>
                  <a:srgbClr val="515F7B"/>
                </a:solidFill>
              </a:rPr>
              <a:t>formation médicale 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4E9-1AC2-4B4E-B77F-B4D0C319BD50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1158260" y="4797152"/>
            <a:ext cx="69127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OBJECTIF OPERATIONNEL 3 : Etudier avec d’autres organismes l’opportunité de mutualiser des activités sur les autres fonctions support (achats, doc,…).</a:t>
            </a:r>
            <a:endParaRPr lang="fr-FR" sz="2400" b="1" dirty="0">
              <a:solidFill>
                <a:srgbClr val="515F7B"/>
              </a:solidFill>
            </a:endParaRPr>
          </a:p>
        </p:txBody>
      </p:sp>
      <p:pic>
        <p:nvPicPr>
          <p:cNvPr id="2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26" y="479715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45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48" y="339451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043608" y="3356992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OBJECTIF OPERATIONNEL : </a:t>
            </a:r>
            <a:r>
              <a:rPr lang="fr-FR" sz="2400" b="1" dirty="0">
                <a:solidFill>
                  <a:srgbClr val="515F7B"/>
                </a:solidFill>
              </a:rPr>
              <a:t>Augmenter la participation des internes en médecine générale aux formations sur l’Assurance maladie.</a:t>
            </a: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1223144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537202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just"/>
            <a:r>
              <a:rPr lang="fr-FR" sz="2200" b="1" dirty="0" smtClean="0">
                <a:solidFill>
                  <a:srgbClr val="515F7B"/>
                </a:solidFill>
              </a:rPr>
              <a:t>OBJECTIF STRATEGIQUE 2 : </a:t>
            </a:r>
            <a:r>
              <a:rPr lang="fr-FR" sz="2400" b="1" dirty="0">
                <a:solidFill>
                  <a:srgbClr val="515F7B"/>
                </a:solidFill>
              </a:rPr>
              <a:t>Développer la communication auprès des universités (étudiants) pour mieux faire connaître le service médical et accroître son attractivité.</a:t>
            </a:r>
          </a:p>
          <a:p>
            <a:endParaRPr lang="fr-FR" sz="2200" i="1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A55A-D8A4-4947-9B8D-D50A7040FBDE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553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1232079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68121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/>
            <a:r>
              <a:rPr lang="fr-FR" sz="2400" b="1" dirty="0" smtClean="0"/>
              <a:t>OBJECTIF STRATEGIQUE 3 : </a:t>
            </a:r>
            <a:r>
              <a:rPr lang="fr-FR" sz="2400" b="1" dirty="0"/>
              <a:t>Développer le partenariat avec les universités dans le cadre des processus de formation interne ou externe.</a:t>
            </a:r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01" y="311268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015954" y="3112680"/>
            <a:ext cx="7228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OBJECTIF OPERATIONNEL : Mise en place de formations à distance pour nos praticiens conseils (</a:t>
            </a:r>
            <a:r>
              <a:rPr lang="fr-FR" sz="2400" b="1" dirty="0" err="1" smtClean="0">
                <a:solidFill>
                  <a:srgbClr val="515F7B"/>
                </a:solidFill>
              </a:rPr>
              <a:t>e.learning</a:t>
            </a:r>
            <a:r>
              <a:rPr lang="fr-FR" sz="2400" b="1" dirty="0" smtClean="0">
                <a:solidFill>
                  <a:srgbClr val="515F7B"/>
                </a:solidFill>
              </a:rPr>
              <a:t>). 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A55A-D8A4-4947-9B8D-D50A7040FBDE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14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3086459"/>
            <a:ext cx="993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</a:rPr>
              <a:t>AXE </a:t>
            </a:r>
            <a:r>
              <a:rPr lang="fr-FR" sz="5400" b="1" dirty="0" smtClean="0">
                <a:solidFill>
                  <a:schemeClr val="bg1"/>
                </a:solidFill>
              </a:rPr>
              <a:t>3: </a:t>
            </a:r>
            <a:r>
              <a:rPr lang="fr-FR" sz="5400" b="1" dirty="0">
                <a:solidFill>
                  <a:schemeClr val="bg1"/>
                </a:solidFill>
              </a:rPr>
              <a:t>NOS </a:t>
            </a:r>
            <a:r>
              <a:rPr lang="fr-FR" sz="5400" b="1" dirty="0" smtClean="0">
                <a:solidFill>
                  <a:schemeClr val="bg1"/>
                </a:solidFill>
              </a:rPr>
              <a:t>COLLABORATEURS</a:t>
            </a:r>
            <a:endParaRPr lang="fr-FR" sz="54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9910-0C78-471E-A7E0-2290B7DFEBF7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2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043608" y="2420888"/>
            <a:ext cx="7184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>
                <a:solidFill>
                  <a:srgbClr val="515F7B"/>
                </a:solidFill>
              </a:rPr>
              <a:t>Savoir-faire acquis par les collaborateurs dans leur métier </a:t>
            </a:r>
            <a:r>
              <a:rPr lang="fr-FR" sz="2400" b="1" dirty="0" smtClean="0">
                <a:solidFill>
                  <a:srgbClr val="515F7B"/>
                </a:solidFill>
              </a:rPr>
              <a:t>respectif.</a:t>
            </a:r>
            <a:endParaRPr lang="fr-FR" sz="2400" b="1" dirty="0">
              <a:solidFill>
                <a:srgbClr val="515F7B"/>
              </a:solidFill>
            </a:endParaRPr>
          </a:p>
          <a:p>
            <a:pPr algn="just"/>
            <a:r>
              <a:rPr lang="fr-FR" sz="2400" b="1" dirty="0">
                <a:solidFill>
                  <a:srgbClr val="515F7B"/>
                </a:solidFill>
              </a:rPr>
              <a:t> </a:t>
            </a:r>
          </a:p>
          <a:p>
            <a:pPr lvl="0" algn="just"/>
            <a:r>
              <a:rPr lang="fr-FR" sz="2400" b="1" dirty="0">
                <a:solidFill>
                  <a:srgbClr val="515F7B"/>
                </a:solidFill>
              </a:rPr>
              <a:t>Pluri compétences des collaborateurs, compte tenu de la taille des services </a:t>
            </a:r>
            <a:r>
              <a:rPr lang="fr-FR" sz="2400" b="1" dirty="0" smtClean="0">
                <a:solidFill>
                  <a:srgbClr val="515F7B"/>
                </a:solidFill>
              </a:rPr>
              <a:t>supports.</a:t>
            </a:r>
            <a:endParaRPr lang="fr-FR" sz="2400" b="1" dirty="0">
              <a:solidFill>
                <a:srgbClr val="515F7B"/>
              </a:solidFill>
            </a:endParaRPr>
          </a:p>
          <a:p>
            <a:pPr algn="just"/>
            <a:r>
              <a:rPr lang="fr-FR" sz="2400" b="1" dirty="0">
                <a:solidFill>
                  <a:srgbClr val="515F7B"/>
                </a:solidFill>
              </a:rPr>
              <a:t> </a:t>
            </a:r>
          </a:p>
          <a:p>
            <a:pPr algn="just"/>
            <a:r>
              <a:rPr lang="fr-FR" sz="2400" b="1" dirty="0">
                <a:solidFill>
                  <a:srgbClr val="515F7B"/>
                </a:solidFill>
              </a:rPr>
              <a:t>Implication des collaborateurs au service de l’ensemble des salariés de la DRSM du </a:t>
            </a:r>
            <a:r>
              <a:rPr lang="fr-FR" sz="2400" b="1" dirty="0" smtClean="0">
                <a:solidFill>
                  <a:srgbClr val="515F7B"/>
                </a:solidFill>
              </a:rPr>
              <a:t>NE.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D2AB-5210-48D1-96AD-9FB0E1E6133C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pic>
        <p:nvPicPr>
          <p:cNvPr id="18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06" y="350178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94" y="465313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6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91" y="221481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025196" y="2204864"/>
            <a:ext cx="73632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>
                <a:solidFill>
                  <a:srgbClr val="515F7B"/>
                </a:solidFill>
              </a:rPr>
              <a:t>Sollicitations incessantes dans des services peu nombreux rendant difficile la gestion de dossiers </a:t>
            </a:r>
            <a:r>
              <a:rPr lang="fr-FR" sz="2400" b="1" dirty="0" smtClean="0">
                <a:solidFill>
                  <a:srgbClr val="515F7B"/>
                </a:solidFill>
              </a:rPr>
              <a:t>complexes.</a:t>
            </a:r>
            <a:endParaRPr lang="fr-FR" sz="2400" b="1" dirty="0">
              <a:solidFill>
                <a:srgbClr val="515F7B"/>
              </a:solidFill>
            </a:endParaRPr>
          </a:p>
          <a:p>
            <a:pPr algn="just"/>
            <a:r>
              <a:rPr lang="fr-FR" sz="2400" b="1" dirty="0">
                <a:solidFill>
                  <a:srgbClr val="515F7B"/>
                </a:solidFill>
              </a:rPr>
              <a:t> </a:t>
            </a:r>
          </a:p>
          <a:p>
            <a:pPr lvl="0" algn="just"/>
            <a:r>
              <a:rPr lang="fr-FR" sz="2400" b="1" dirty="0">
                <a:solidFill>
                  <a:srgbClr val="515F7B"/>
                </a:solidFill>
              </a:rPr>
              <a:t>Manque de précision dans les demandes de travaux/commandes de projets adressés aux services supports, qui nécessitent de refaire plusieurs fois le même travail =&gt; perte de </a:t>
            </a:r>
            <a:r>
              <a:rPr lang="fr-FR" sz="2400" b="1" dirty="0" smtClean="0">
                <a:solidFill>
                  <a:srgbClr val="515F7B"/>
                </a:solidFill>
              </a:rPr>
              <a:t>temps.</a:t>
            </a:r>
            <a:endParaRPr lang="fr-FR" sz="2400" b="1" dirty="0">
              <a:solidFill>
                <a:srgbClr val="515F7B"/>
              </a:solidFill>
            </a:endParaRPr>
          </a:p>
          <a:p>
            <a:pPr algn="just"/>
            <a:r>
              <a:rPr lang="fr-FR" sz="2400" b="1" dirty="0">
                <a:solidFill>
                  <a:srgbClr val="515F7B"/>
                </a:solidFill>
              </a:rPr>
              <a:t> </a:t>
            </a:r>
          </a:p>
          <a:p>
            <a:pPr lvl="0" algn="just"/>
            <a:r>
              <a:rPr lang="fr-FR" sz="2400" b="1" dirty="0">
                <a:solidFill>
                  <a:srgbClr val="515F7B"/>
                </a:solidFill>
              </a:rPr>
              <a:t>Difficulté à accompagner les collaborateurs dans le </a:t>
            </a:r>
            <a:r>
              <a:rPr lang="fr-FR" sz="2400" b="1" dirty="0" smtClean="0">
                <a:solidFill>
                  <a:srgbClr val="515F7B"/>
                </a:solidFill>
              </a:rPr>
              <a:t>changement.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251520" y="1518692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752023" y="1556792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D2AB-5210-48D1-96AD-9FB0E1E6133C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6" y="371703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6" y="551723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65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1232079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400" dirty="0"/>
              <a:t>Adapter les métiers et les parcours professionnels à l’évolution de nos nouvelles missions et à nos cœurs de métier.</a:t>
            </a:r>
            <a:endParaRPr lang="fr-FR" sz="2200" i="1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58" y="352307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1005736" y="3501008"/>
            <a:ext cx="745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OBJECTIF OPERATIONNEL : Développer </a:t>
            </a:r>
            <a:r>
              <a:rPr lang="fr-FR" sz="2400" b="1" dirty="0">
                <a:solidFill>
                  <a:srgbClr val="515F7B"/>
                </a:solidFill>
              </a:rPr>
              <a:t>une vision régionale des enjeux liés à la GPEC et favoriser les parcours professionnels en interne et en externe.</a:t>
            </a:r>
            <a:r>
              <a:rPr lang="fr-FR" sz="2400" b="1" dirty="0" smtClean="0">
                <a:solidFill>
                  <a:srgbClr val="515F7B"/>
                </a:solidFill>
              </a:rPr>
              <a:t> 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C8C2-F33F-4BFF-BE8A-0942B92FF826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8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98585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7" y="1733550"/>
            <a:ext cx="7753226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/>
              <a:t>OBJECTIF STRATEGIQUE 2 : </a:t>
            </a:r>
            <a:r>
              <a:rPr lang="fr-FR" sz="2800" b="1" dirty="0"/>
              <a:t>Améliorer la qualité de la circulation de l’information.</a:t>
            </a:r>
            <a:endParaRPr lang="fr-FR" sz="2400" b="1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65" y="275240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019223" y="2742183"/>
            <a:ext cx="7382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 smtClean="0">
                <a:solidFill>
                  <a:srgbClr val="515F7B"/>
                </a:solidFill>
              </a:rPr>
              <a:t>OBJECTIF OPERATIONNEL 1 : </a:t>
            </a:r>
            <a:r>
              <a:rPr lang="fr-FR" sz="2400" b="1" dirty="0">
                <a:solidFill>
                  <a:srgbClr val="515F7B"/>
                </a:solidFill>
              </a:rPr>
              <a:t>Mettre en place en amont un circuit d’information entre les différents acteurs concernés (direction, services support, ELSM…).</a:t>
            </a:r>
          </a:p>
          <a:p>
            <a:endParaRPr lang="fr-FR" sz="2400" b="1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65" y="400506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1000967" y="4005064"/>
            <a:ext cx="7400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 smtClean="0">
                <a:solidFill>
                  <a:srgbClr val="515F7B"/>
                </a:solidFill>
              </a:rPr>
              <a:t>OBJECTIF OPERATIONNEL 2 : Respecter </a:t>
            </a:r>
            <a:r>
              <a:rPr lang="fr-FR" sz="2400" b="1" dirty="0">
                <a:solidFill>
                  <a:srgbClr val="515F7B"/>
                </a:solidFill>
              </a:rPr>
              <a:t>les engagements pris (délais, qualité…).</a:t>
            </a:r>
          </a:p>
          <a:p>
            <a:r>
              <a:rPr lang="fr-FR" sz="2400" b="1" dirty="0" smtClean="0"/>
              <a:t>  </a:t>
            </a:r>
            <a:endParaRPr lang="fr-FR" sz="2400" b="1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D1E3-025B-44F6-9451-0D24716542FE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1000967" y="4941165"/>
            <a:ext cx="7400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 smtClean="0">
                <a:solidFill>
                  <a:srgbClr val="515F7B"/>
                </a:solidFill>
              </a:rPr>
              <a:t>OBJECTIF OPERATIONNEL 3 : </a:t>
            </a:r>
            <a:r>
              <a:rPr lang="fr-FR" sz="2400" b="1" dirty="0">
                <a:solidFill>
                  <a:srgbClr val="515F7B"/>
                </a:solidFill>
              </a:rPr>
              <a:t>Informer les acteurs concernés du suivi des dossiers</a:t>
            </a:r>
            <a:r>
              <a:rPr lang="fr-FR" sz="2400" b="1" dirty="0" smtClean="0">
                <a:solidFill>
                  <a:srgbClr val="515F7B"/>
                </a:solidFill>
              </a:rPr>
              <a:t>.</a:t>
            </a:r>
            <a:endParaRPr lang="fr-FR" sz="2400" b="1" dirty="0">
              <a:solidFill>
                <a:srgbClr val="515F7B"/>
              </a:solidFill>
            </a:endParaRPr>
          </a:p>
          <a:p>
            <a:r>
              <a:rPr lang="fr-FR" sz="2400" b="1" dirty="0" smtClean="0"/>
              <a:t>  </a:t>
            </a:r>
            <a:endParaRPr lang="fr-FR" sz="2400" b="1" dirty="0"/>
          </a:p>
        </p:txBody>
      </p:sp>
      <p:pic>
        <p:nvPicPr>
          <p:cNvPr id="31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902" y="494116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21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1383247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537202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/>
              <a:t>OBJECTIF STRATEGIQUE 3 : </a:t>
            </a:r>
            <a:r>
              <a:rPr lang="fr-FR" sz="2400" b="1" dirty="0"/>
              <a:t>Définir et mettre en œuvre l’organisation en réseau des activités support au sein de l’Assurance maladie.</a:t>
            </a:r>
            <a:endParaRPr lang="fr-FR" sz="2400" b="1" i="1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58" y="352307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1005736" y="3510498"/>
            <a:ext cx="709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OBJECTIF OPERATIONNEL : </a:t>
            </a:r>
            <a:r>
              <a:rPr lang="fr-FR" sz="2400" b="1" dirty="0">
                <a:solidFill>
                  <a:srgbClr val="515F7B"/>
                </a:solidFill>
              </a:rPr>
              <a:t>Participer à au moins un réseau avec d’autres DRSM pour chacune des fonctions </a:t>
            </a:r>
            <a:r>
              <a:rPr lang="fr-FR" sz="2400" b="1" dirty="0" smtClean="0">
                <a:solidFill>
                  <a:srgbClr val="515F7B"/>
                </a:solidFill>
              </a:rPr>
              <a:t>support. 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D1E3-025B-44F6-9451-0D24716542FE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89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1295152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465194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/>
              <a:t>OBJECTIF STRATEGIQUE 4 : Accompagner </a:t>
            </a:r>
            <a:r>
              <a:rPr lang="fr-FR" sz="2400" b="1" dirty="0"/>
              <a:t>les personnels et les organisations dans la dynamique de changement (point 18.6 COG 2014-2017)</a:t>
            </a:r>
            <a:r>
              <a:rPr lang="fr-FR" sz="2400" b="1" dirty="0" smtClean="0"/>
              <a:t>  </a:t>
            </a:r>
            <a:r>
              <a:rPr lang="fr-FR" sz="2400" b="1" i="1" dirty="0" smtClean="0"/>
              <a:t> </a:t>
            </a:r>
            <a:endParaRPr lang="fr-FR" sz="2400" b="1" i="1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75" y="331210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1005736" y="3275271"/>
            <a:ext cx="80307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b="1" dirty="0" smtClean="0">
                <a:solidFill>
                  <a:srgbClr val="515F7B"/>
                </a:solidFill>
              </a:rPr>
              <a:t>OBJECTIF OPERATIONNEL 1 : </a:t>
            </a:r>
            <a:r>
              <a:rPr lang="fr-FR" sz="2400" b="1" dirty="0">
                <a:solidFill>
                  <a:srgbClr val="515F7B"/>
                </a:solidFill>
              </a:rPr>
              <a:t>Apporter à l’ensemble des collaborateurs internes concernés les informations nécessaires à cette prise de conscience</a:t>
            </a:r>
            <a:r>
              <a:rPr lang="fr-FR" sz="2400" b="1" dirty="0" smtClean="0">
                <a:solidFill>
                  <a:srgbClr val="515F7B"/>
                </a:solidFill>
              </a:rPr>
              <a:t>.</a:t>
            </a:r>
          </a:p>
          <a:p>
            <a:pPr lvl="0"/>
            <a:endParaRPr lang="fr-FR" sz="2400" b="1" dirty="0" smtClean="0">
              <a:solidFill>
                <a:srgbClr val="515F7B"/>
              </a:solidFill>
            </a:endParaRPr>
          </a:p>
          <a:p>
            <a:pPr lvl="0"/>
            <a:r>
              <a:rPr lang="fr-FR" sz="2400" b="1" dirty="0" smtClean="0">
                <a:solidFill>
                  <a:srgbClr val="515F7B"/>
                </a:solidFill>
              </a:rPr>
              <a:t>OBJECTIF OPERATIONNEL 2 : Intégrer </a:t>
            </a:r>
            <a:r>
              <a:rPr lang="fr-FR" sz="2400" b="1" dirty="0">
                <a:solidFill>
                  <a:srgbClr val="515F7B"/>
                </a:solidFill>
              </a:rPr>
              <a:t>les collaborateurs aux démarches de </a:t>
            </a:r>
            <a:r>
              <a:rPr lang="fr-FR" sz="2400" b="1" dirty="0" smtClean="0">
                <a:solidFill>
                  <a:srgbClr val="515F7B"/>
                </a:solidFill>
              </a:rPr>
              <a:t>changement. 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D1E3-025B-44F6-9451-0D24716542FE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81" y="471697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96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Donner du sens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Raisonner en terme d</a:t>
            </a:r>
            <a:r>
              <a:rPr lang="fr-FR" alt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’</a:t>
            </a: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enjeux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Permettre à chacun de situer sa contribution individuelle dans la performance collective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Décliner localement et en cohérence le projet régional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Aider à la gestion des priorités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09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4800" y="6553200"/>
            <a:ext cx="19050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en-US" sz="800" smtClean="0">
                <a:solidFill>
                  <a:srgbClr val="666666"/>
                </a:solidFill>
              </a:rPr>
              <a:t>RV/CB</a:t>
            </a: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POURQUOI UN PROJET DE SERVICE ?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E90E-342B-4343-B7A9-1408B7AF68C2}" type="datetime1">
              <a:rPr lang="fr-FR" smtClean="0"/>
              <a:t>01/03/2016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3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1622131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7" y="1733550"/>
            <a:ext cx="7465194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FR" sz="2200" b="1" dirty="0" smtClean="0"/>
              <a:t>OBJECTIF STRATEGIQUE 5 : </a:t>
            </a:r>
            <a:r>
              <a:rPr lang="fr-FR" sz="2400" b="1" dirty="0"/>
              <a:t>Améliorer la prise en compte de la dimension humaine en intégrant la notion de risques psychosociaux dans notre stratégie managériale régionale et locale.</a:t>
            </a:r>
            <a:endParaRPr lang="fr-FR" sz="2200" b="1" i="1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58" y="352307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1005735" y="3501008"/>
            <a:ext cx="71666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 smtClean="0">
                <a:solidFill>
                  <a:srgbClr val="515F7B"/>
                </a:solidFill>
              </a:rPr>
              <a:t>OBJECTIF OPERATIONNEL 1 : Etablir </a:t>
            </a:r>
            <a:r>
              <a:rPr lang="fr-FR" sz="2400" b="1" dirty="0">
                <a:solidFill>
                  <a:srgbClr val="515F7B"/>
                </a:solidFill>
              </a:rPr>
              <a:t>un état des lieux à travers une enquête BSI en 2015</a:t>
            </a:r>
            <a:r>
              <a:rPr lang="fr-FR" sz="2400" b="1" dirty="0" smtClean="0">
                <a:solidFill>
                  <a:srgbClr val="515F7B"/>
                </a:solidFill>
              </a:rPr>
              <a:t>.</a:t>
            </a:r>
          </a:p>
          <a:p>
            <a:pPr lvl="0" algn="just"/>
            <a:endParaRPr lang="fr-FR" sz="2400" b="1" dirty="0">
              <a:solidFill>
                <a:srgbClr val="515F7B"/>
              </a:solidFill>
            </a:endParaRPr>
          </a:p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OBJECTIF OPERATIONNEL 2 : En </a:t>
            </a:r>
            <a:r>
              <a:rPr lang="fr-FR" sz="2400" b="1" dirty="0">
                <a:solidFill>
                  <a:srgbClr val="515F7B"/>
                </a:solidFill>
              </a:rPr>
              <a:t>exploiter les résultats pour finaliser un plan d’action pluriannuel.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D1E3-025B-44F6-9451-0D24716542FE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6" y="458112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466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marL="0" indent="0" algn="ctr" eaLnBrk="1" hangingPunct="1">
              <a:spcBef>
                <a:spcPts val="1175"/>
              </a:spcBef>
              <a:buNone/>
            </a:pPr>
            <a:endParaRPr lang="fr-FR" sz="2800" b="1" dirty="0" smtClean="0">
              <a:solidFill>
                <a:srgbClr val="515F7B"/>
              </a:solidFill>
              <a:ea typeface="ＭＳ Ｐゴシック" pitchFamily="34" charset="-128"/>
            </a:endParaRPr>
          </a:p>
          <a:p>
            <a:pPr marL="0" indent="0" algn="ctr" eaLnBrk="1" hangingPunct="1">
              <a:spcBef>
                <a:spcPts val="1175"/>
              </a:spcBef>
              <a:buNone/>
            </a:pPr>
            <a:endParaRPr lang="fr-FR" sz="2800" b="1" dirty="0">
              <a:solidFill>
                <a:srgbClr val="515F7B"/>
              </a:solidFill>
              <a:ea typeface="ＭＳ Ｐゴシック" pitchFamily="34" charset="-128"/>
            </a:endParaRPr>
          </a:p>
          <a:p>
            <a:pPr marL="0" indent="0" algn="ctr" eaLnBrk="1" hangingPunct="1">
              <a:spcBef>
                <a:spcPts val="1175"/>
              </a:spcBef>
              <a:buNone/>
            </a:pPr>
            <a:endParaRPr lang="fr-FR" sz="2800" b="1" dirty="0" smtClean="0">
              <a:solidFill>
                <a:srgbClr val="515F7B"/>
              </a:solidFill>
              <a:ea typeface="ＭＳ Ｐゴシック" pitchFamily="34" charset="-128"/>
            </a:endParaRPr>
          </a:p>
          <a:p>
            <a:pPr marL="0" indent="0" algn="ctr" eaLnBrk="1" hangingPunct="1">
              <a:spcBef>
                <a:spcPts val="1175"/>
              </a:spcBef>
              <a:buNone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MERCI.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09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4800" y="6553200"/>
            <a:ext cx="19050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en-US" sz="800" smtClean="0">
                <a:solidFill>
                  <a:srgbClr val="666666"/>
                </a:solidFill>
              </a:rPr>
              <a:t>RV/CB</a:t>
            </a: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smtClean="0">
                <a:solidFill>
                  <a:schemeClr val="bg1"/>
                </a:solidFill>
              </a:rPr>
              <a:t>MOT DE LA FIN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0496-3EE5-44A7-9B6D-FE6711936B7F}" type="datetime1">
              <a:rPr lang="fr-FR" smtClean="0"/>
              <a:t>01/03/2016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8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5926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 QUELLE FINALITE ?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403648" y="2145599"/>
            <a:ext cx="712879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>
                <a:solidFill>
                  <a:srgbClr val="515F7B"/>
                </a:solidFill>
              </a:rPr>
              <a:t>Améliorer les services rendus par les fonctions support au personnel de la DRSM du Nord-Est et/ou du réseau Assurance maladie tout en optimisant les moyens qui y sont consacrés.</a:t>
            </a:r>
          </a:p>
          <a:p>
            <a:endParaRPr lang="fr-FR" sz="2400" b="1" dirty="0">
              <a:solidFill>
                <a:srgbClr val="515F7B"/>
              </a:solidFill>
              <a:ea typeface="ＭＳ Ｐゴシック" pitchFamily="34" charset="-128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EF3E-D6E5-4FD5-9AFD-A7066B18FC99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6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59632" y="2981221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1 : NOS CLIENTS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DFB16-EFD0-4374-B7EF-68F1E1A250A5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9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25" y="205963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029190"/>
            <a:ext cx="7256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>
                <a:solidFill>
                  <a:srgbClr val="515F7B"/>
                </a:solidFill>
              </a:rPr>
              <a:t>Expertise permettant la continuité de service pour les </a:t>
            </a:r>
            <a:r>
              <a:rPr lang="fr-FR" sz="2400" b="1" dirty="0" smtClean="0">
                <a:solidFill>
                  <a:srgbClr val="515F7B"/>
                </a:solidFill>
              </a:rPr>
              <a:t>clients.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42013" y="1347141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687953" y="1412776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82" y="371703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ZoneTexte 26"/>
          <p:cNvSpPr txBox="1"/>
          <p:nvPr/>
        </p:nvSpPr>
        <p:spPr>
          <a:xfrm>
            <a:off x="1041244" y="3645024"/>
            <a:ext cx="75593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>
                <a:solidFill>
                  <a:srgbClr val="515F7B"/>
                </a:solidFill>
              </a:rPr>
              <a:t>Difficulté à gérer les urgences/priorités par rapport à la multiplication des sollicitations. Le temps passé à la mise en œuvre </a:t>
            </a:r>
            <a:r>
              <a:rPr lang="fr-FR" sz="2400" b="1" dirty="0" smtClean="0">
                <a:solidFill>
                  <a:srgbClr val="515F7B"/>
                </a:solidFill>
              </a:rPr>
              <a:t>des </a:t>
            </a:r>
            <a:r>
              <a:rPr lang="fr-FR" sz="2400" b="1" dirty="0">
                <a:solidFill>
                  <a:srgbClr val="515F7B"/>
                </a:solidFill>
              </a:rPr>
              <a:t>projets opérationnels ne laisse plus de place au </a:t>
            </a:r>
            <a:r>
              <a:rPr lang="fr-FR" sz="2400" b="1" dirty="0" smtClean="0">
                <a:solidFill>
                  <a:srgbClr val="515F7B"/>
                </a:solidFill>
              </a:rPr>
              <a:t>stratégique.</a:t>
            </a:r>
          </a:p>
          <a:p>
            <a:pPr algn="just"/>
            <a:endParaRPr lang="fr-FR" sz="2400" b="1" dirty="0" smtClean="0">
              <a:solidFill>
                <a:srgbClr val="515F7B"/>
              </a:solidFill>
            </a:endParaRPr>
          </a:p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Réformes </a:t>
            </a:r>
            <a:r>
              <a:rPr lang="fr-FR" sz="2400" b="1" dirty="0">
                <a:solidFill>
                  <a:srgbClr val="515F7B"/>
                </a:solidFill>
              </a:rPr>
              <a:t>et réorganisations structurelles successives entraînant la reconversion d’une partie de nos métiers.</a:t>
            </a:r>
          </a:p>
          <a:p>
            <a:pPr lvl="0"/>
            <a:endParaRPr lang="fr-FR" sz="2400" b="1" dirty="0">
              <a:solidFill>
                <a:srgbClr val="515F7B"/>
              </a:solidFill>
            </a:endParaRPr>
          </a:p>
          <a:p>
            <a:endParaRPr lang="fr-FR" sz="2400" b="1" dirty="0"/>
          </a:p>
        </p:txBody>
      </p:sp>
      <p:sp>
        <p:nvSpPr>
          <p:cNvPr id="28" name="AutoShape 24"/>
          <p:cNvSpPr>
            <a:spLocks noChangeArrowheads="1"/>
          </p:cNvSpPr>
          <p:nvPr/>
        </p:nvSpPr>
        <p:spPr bwMode="auto">
          <a:xfrm>
            <a:off x="320168" y="2976185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631319" y="3052385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3A0E-BCAA-422A-9A4F-34A4A9724B91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RV/CB</a:t>
            </a:r>
            <a:endParaRPr lang="fr-FR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6" y="551723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76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160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84882"/>
            <a:ext cx="7256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OBJECTIF OPERATIONNEL : </a:t>
            </a:r>
          </a:p>
          <a:p>
            <a:pPr algn="just"/>
            <a:r>
              <a:rPr lang="fr-FR" sz="2400" b="1" dirty="0" smtClean="0">
                <a:solidFill>
                  <a:srgbClr val="515F7B"/>
                </a:solidFill>
              </a:rPr>
              <a:t>Prendre appui sur nos atouts pour promouvoir nos activités et proposer une offre de service élargie.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48946" y="1412776"/>
            <a:ext cx="8280401" cy="862747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444526"/>
            <a:ext cx="768121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just"/>
            <a:r>
              <a:rPr lang="fr-FR" sz="2400" b="1" dirty="0" smtClean="0"/>
              <a:t>OBJECTIF STRATEGIQUE : </a:t>
            </a:r>
            <a:r>
              <a:rPr lang="fr-FR" sz="2400" b="1" dirty="0"/>
              <a:t>Développer le professionnalisme et l’expertise des agents et praticiens-conseils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2F8D-1232-4949-9E3C-85F5277E2649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09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292494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2 : NOS PARTENAIRES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0FD8-EDF8-40C0-AC8B-33F9347F09D8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02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9" y="220991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252771"/>
            <a:ext cx="7544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>
                <a:solidFill>
                  <a:srgbClr val="515F7B"/>
                </a:solidFill>
              </a:rPr>
              <a:t>Partenariat historique entre les services supports de la DRSM et leurs homologues dans les CPAM et/ou </a:t>
            </a:r>
            <a:r>
              <a:rPr lang="fr-FR" sz="2400" b="1" dirty="0" err="1">
                <a:solidFill>
                  <a:srgbClr val="515F7B"/>
                </a:solidFill>
              </a:rPr>
              <a:t>Carsat</a:t>
            </a:r>
            <a:r>
              <a:rPr lang="fr-FR" sz="2400" b="1" dirty="0">
                <a:solidFill>
                  <a:srgbClr val="515F7B"/>
                </a:solidFill>
              </a:rPr>
              <a:t> NE…</a:t>
            </a: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450181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85033" y="1529977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97E2-62E6-45FE-A6AA-0F4D4034E5E9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9" y="356302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ZoneTexte 28"/>
          <p:cNvSpPr txBox="1"/>
          <p:nvPr/>
        </p:nvSpPr>
        <p:spPr>
          <a:xfrm>
            <a:off x="1058505" y="3463980"/>
            <a:ext cx="7544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>
                <a:solidFill>
                  <a:srgbClr val="515F7B"/>
                </a:solidFill>
              </a:rPr>
              <a:t>Constitution d’un réseau avec les homologues des autres régions, permettant de partager les préoccupations et les expériences de </a:t>
            </a:r>
            <a:r>
              <a:rPr lang="fr-FR" sz="2400" b="1" dirty="0" smtClean="0">
                <a:solidFill>
                  <a:srgbClr val="515F7B"/>
                </a:solidFill>
              </a:rPr>
              <a:t>chacun.</a:t>
            </a:r>
            <a:endParaRPr lang="fr-FR" sz="2400" b="1" dirty="0">
              <a:solidFill>
                <a:srgbClr val="515F7B"/>
              </a:solidFill>
            </a:endParaRPr>
          </a:p>
        </p:txBody>
      </p:sp>
      <p:pic>
        <p:nvPicPr>
          <p:cNvPr id="3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93" y="4786119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ZoneTexte 30"/>
          <p:cNvSpPr txBox="1"/>
          <p:nvPr/>
        </p:nvSpPr>
        <p:spPr>
          <a:xfrm>
            <a:off x="1109323" y="4668035"/>
            <a:ext cx="7544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400" b="1" dirty="0">
                <a:solidFill>
                  <a:srgbClr val="515F7B"/>
                </a:solidFill>
              </a:rPr>
              <a:t>Animation efficace des réseaux des différents services supports par la </a:t>
            </a:r>
            <a:r>
              <a:rPr lang="fr-FR" sz="2400" b="1" dirty="0" err="1">
                <a:solidFill>
                  <a:srgbClr val="515F7B"/>
                </a:solidFill>
              </a:rPr>
              <a:t>Cnamts</a:t>
            </a:r>
            <a:r>
              <a:rPr lang="fr-FR" sz="2400" b="1" dirty="0">
                <a:solidFill>
                  <a:srgbClr val="515F7B"/>
                </a:solidFill>
              </a:rPr>
              <a:t> : information, échanges sur des problématiques communes, cadrage de certaines politiques…</a:t>
            </a:r>
          </a:p>
        </p:txBody>
      </p:sp>
    </p:spTree>
    <p:extLst>
      <p:ext uri="{BB962C8B-B14F-4D97-AF65-F5344CB8AC3E}">
        <p14:creationId xmlns:p14="http://schemas.microsoft.com/office/powerpoint/2010/main" val="35156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48" y="244074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081654" y="2440745"/>
            <a:ext cx="73067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>
                <a:solidFill>
                  <a:srgbClr val="515F7B"/>
                </a:solidFill>
              </a:rPr>
              <a:t>Manque d’association en amont de la part des CPAM et de la </a:t>
            </a:r>
            <a:r>
              <a:rPr lang="fr-FR" sz="2400" b="1" dirty="0" err="1">
                <a:solidFill>
                  <a:srgbClr val="515F7B"/>
                </a:solidFill>
              </a:rPr>
              <a:t>Carsat</a:t>
            </a:r>
            <a:r>
              <a:rPr lang="fr-FR" sz="2400" b="1" dirty="0">
                <a:solidFill>
                  <a:srgbClr val="515F7B"/>
                </a:solidFill>
              </a:rPr>
              <a:t> Nord-Est dans leurs projets de réaménagements </a:t>
            </a:r>
            <a:r>
              <a:rPr lang="fr-FR" sz="2400" b="1" dirty="0" smtClean="0">
                <a:solidFill>
                  <a:srgbClr val="515F7B"/>
                </a:solidFill>
              </a:rPr>
              <a:t>immobiliers et/ou aménagements d’activités.</a:t>
            </a:r>
            <a:endParaRPr lang="fr-FR" sz="2400" b="1" dirty="0">
              <a:solidFill>
                <a:srgbClr val="515F7B"/>
              </a:solidFill>
            </a:endParaRP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23527" y="1700808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683142" y="1700808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97E2-62E6-45FE-A6AA-0F4D4034E5E9}" type="datetime1">
              <a:rPr lang="fr-FR" smtClean="0"/>
              <a:t>01/03/2016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RV/CB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04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944</Words>
  <Application>Microsoft Office PowerPoint</Application>
  <PresentationFormat>Affichage à l'écran (4:3)</PresentationFormat>
  <Paragraphs>165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Projet de service des fonctions support</vt:lpstr>
      <vt:lpstr>Présentation PowerPoint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Présentation PowerPoint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service</dc:title>
  <dc:creator>BERNOLE Helene</dc:creator>
  <cp:lastModifiedBy>PIDOLOT-06660</cp:lastModifiedBy>
  <cp:revision>37</cp:revision>
  <dcterms:created xsi:type="dcterms:W3CDTF">2014-09-18T07:50:36Z</dcterms:created>
  <dcterms:modified xsi:type="dcterms:W3CDTF">2016-03-01T15:18:57Z</dcterms:modified>
</cp:coreProperties>
</file>